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09" r:id="rId3"/>
    <p:sldId id="333" r:id="rId4"/>
    <p:sldId id="342" r:id="rId5"/>
    <p:sldId id="275" r:id="rId6"/>
    <p:sldId id="331" r:id="rId7"/>
    <p:sldId id="332" r:id="rId8"/>
    <p:sldId id="310" r:id="rId9"/>
    <p:sldId id="324" r:id="rId10"/>
    <p:sldId id="339" r:id="rId11"/>
    <p:sldId id="325" r:id="rId12"/>
    <p:sldId id="341" r:id="rId13"/>
    <p:sldId id="343" r:id="rId14"/>
    <p:sldId id="326" r:id="rId15"/>
    <p:sldId id="328" r:id="rId16"/>
    <p:sldId id="327" r:id="rId17"/>
    <p:sldId id="336" r:id="rId18"/>
    <p:sldId id="337" r:id="rId19"/>
    <p:sldId id="338" r:id="rId20"/>
    <p:sldId id="334" r:id="rId21"/>
    <p:sldId id="335" r:id="rId22"/>
    <p:sldId id="329" r:id="rId23"/>
    <p:sldId id="340" r:id="rId24"/>
    <p:sldId id="312" r:id="rId25"/>
    <p:sldId id="330" r:id="rId26"/>
    <p:sldId id="313" r:id="rId27"/>
    <p:sldId id="316" r:id="rId28"/>
    <p:sldId id="315" r:id="rId29"/>
    <p:sldId id="314" r:id="rId30"/>
    <p:sldId id="317" r:id="rId31"/>
    <p:sldId id="323" r:id="rId32"/>
    <p:sldId id="321" r:id="rId33"/>
    <p:sldId id="344" r:id="rId34"/>
    <p:sldId id="345" r:id="rId35"/>
    <p:sldId id="346" r:id="rId36"/>
    <p:sldId id="319" r:id="rId37"/>
    <p:sldId id="322" r:id="rId38"/>
    <p:sldId id="302" r:id="rId39"/>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80" d="100"/>
          <a:sy n="80" d="100"/>
        </p:scale>
        <p:origin x="653" y="48"/>
      </p:cViewPr>
      <p:guideLst>
        <p:guide pos="840"/>
        <p:guide orient="horz" pos="2016"/>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30.10.2023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30.10.2023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231327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13796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864440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145253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617060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51440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400096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781032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575551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692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67623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2699020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65579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4179609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981032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523318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45193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063687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989535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46320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2415135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071932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183380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478689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512605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547630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461640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513022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307295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344155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28821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341407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8745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3021332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wm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wmf"/><Relationship Id="rId4" Type="http://schemas.openxmlformats.org/officeDocument/2006/relationships/image" Target="../media/image14.wmf"/></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wmf"/><Relationship Id="rId4" Type="http://schemas.openxmlformats.org/officeDocument/2006/relationships/image" Target="../media/image14.wm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5.wmf"/><Relationship Id="rId4" Type="http://schemas.openxmlformats.org/officeDocument/2006/relationships/image" Target="../media/image14.wmf"/></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emf"/><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emf"/><Relationship Id="rId4" Type="http://schemas.openxmlformats.org/officeDocument/2006/relationships/image" Target="../media/image25.emf"/></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Biodiversity I – intro, definitions, and why it matters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Faith’s phylogenetic diversity (PD)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4161276"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Faith (1992) </a:t>
            </a:r>
            <a:r>
              <a:rPr lang="en-US" sz="1600" i="1" dirty="0">
                <a:solidFill>
                  <a:srgbClr val="23373B"/>
                </a:solidFill>
                <a:latin typeface="Arial" panose="020B0604020202020204" pitchFamily="34" charset="0"/>
                <a:ea typeface="Droid Sans Fallback" pitchFamily="2"/>
                <a:cs typeface="Arial" panose="020B0604020202020204" pitchFamily="34" charset="0"/>
              </a:rPr>
              <a:t>Biological Conservation</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FAITH RICHARDS 2012 PD biology-01-00906-g001">
            <a:extLst>
              <a:ext uri="{FF2B5EF4-FFF2-40B4-BE49-F238E27FC236}">
                <a16:creationId xmlns:a16="http://schemas.microsoft.com/office/drawing/2014/main" id="{C4626F98-216C-DF09-030F-C2E009040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166938"/>
            <a:ext cx="2857500" cy="1952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885BCD2-38A0-EC87-2092-97174FF03FF6}"/>
              </a:ext>
            </a:extLst>
          </p:cNvPr>
          <p:cNvSpPr txBox="1"/>
          <p:nvPr/>
        </p:nvSpPr>
        <p:spPr>
          <a:xfrm>
            <a:off x="1284151" y="1490774"/>
            <a:ext cx="6516249" cy="369332"/>
          </a:xfrm>
          <a:prstGeom prst="rect">
            <a:avLst/>
          </a:prstGeom>
          <a:noFill/>
        </p:spPr>
        <p:txBody>
          <a:bodyPr wrap="square" rtlCol="0">
            <a:spAutoFit/>
          </a:bodyPr>
          <a:lstStyle/>
          <a:p>
            <a:r>
              <a:rPr lang="en-US" dirty="0"/>
              <a:t>PD = sum of branch lengths = 20 + 5 + 4 + 2 + 1 + 5 + 1 + 3</a:t>
            </a:r>
          </a:p>
        </p:txBody>
      </p:sp>
    </p:spTree>
    <p:extLst>
      <p:ext uri="{BB962C8B-B14F-4D97-AF65-F5344CB8AC3E}">
        <p14:creationId xmlns:p14="http://schemas.microsoft.com/office/powerpoint/2010/main" val="238299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Functional diversity (FD)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122" name="Picture 2" descr="Figure 1">
            <a:extLst>
              <a:ext uri="{FF2B5EF4-FFF2-40B4-BE49-F238E27FC236}">
                <a16:creationId xmlns:a16="http://schemas.microsoft.com/office/drawing/2014/main" id="{E0618911-B4FF-EBBD-7A4C-16889DA6F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667" b="34273"/>
          <a:stretch/>
        </p:blipFill>
        <p:spPr bwMode="auto">
          <a:xfrm>
            <a:off x="1265101" y="1827199"/>
            <a:ext cx="7388040" cy="31321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F8E5FD-DC59-C920-5854-1319EB2C6D2B}"/>
              </a:ext>
            </a:extLst>
          </p:cNvPr>
          <p:cNvSpPr txBox="1"/>
          <p:nvPr/>
        </p:nvSpPr>
        <p:spPr>
          <a:xfrm>
            <a:off x="1265101" y="1071674"/>
            <a:ext cx="6516249" cy="369332"/>
          </a:xfrm>
          <a:prstGeom prst="rect">
            <a:avLst/>
          </a:prstGeom>
          <a:noFill/>
        </p:spPr>
        <p:txBody>
          <a:bodyPr wrap="square" rtlCol="0">
            <a:spAutoFit/>
          </a:bodyPr>
          <a:lstStyle/>
          <a:p>
            <a:r>
              <a:rPr lang="en-US" dirty="0"/>
              <a:t>FD = sum of branch lengths</a:t>
            </a:r>
          </a:p>
        </p:txBody>
      </p:sp>
      <p:sp>
        <p:nvSpPr>
          <p:cNvPr id="8" name="TextBox 7">
            <a:extLst>
              <a:ext uri="{FF2B5EF4-FFF2-40B4-BE49-F238E27FC236}">
                <a16:creationId xmlns:a16="http://schemas.microsoft.com/office/drawing/2014/main" id="{E26CD763-9029-9CB1-BE9F-0A5976CCB33D}"/>
              </a:ext>
            </a:extLst>
          </p:cNvPr>
          <p:cNvSpPr txBox="1"/>
          <p:nvPr/>
        </p:nvSpPr>
        <p:spPr>
          <a:xfrm>
            <a:off x="2980432" y="4996065"/>
            <a:ext cx="6516249" cy="369332"/>
          </a:xfrm>
          <a:prstGeom prst="rect">
            <a:avLst/>
          </a:prstGeom>
          <a:noFill/>
        </p:spPr>
        <p:txBody>
          <a:bodyPr wrap="square" rtlCol="0">
            <a:spAutoFit/>
          </a:bodyPr>
          <a:lstStyle/>
          <a:p>
            <a:r>
              <a:rPr lang="en-US" dirty="0"/>
              <a:t>Dissimilarity of functional traits</a:t>
            </a:r>
          </a:p>
        </p:txBody>
      </p:sp>
      <p:cxnSp>
        <p:nvCxnSpPr>
          <p:cNvPr id="17" name="Straight Arrow Connector 16">
            <a:extLst>
              <a:ext uri="{FF2B5EF4-FFF2-40B4-BE49-F238E27FC236}">
                <a16:creationId xmlns:a16="http://schemas.microsoft.com/office/drawing/2014/main" id="{AA9A9135-A6ED-1419-038B-C911B2D0193F}"/>
              </a:ext>
            </a:extLst>
          </p:cNvPr>
          <p:cNvCxnSpPr/>
          <p:nvPr/>
        </p:nvCxnSpPr>
        <p:spPr>
          <a:xfrm flipH="1">
            <a:off x="2112065" y="4925574"/>
            <a:ext cx="493477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25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Note: Taxonomic, phylogenetic, and functional diversity are correlated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C05299D6-AC19-CB4C-E1AC-60283F69E2BE}"/>
              </a:ext>
            </a:extLst>
          </p:cNvPr>
          <p:cNvPicPr>
            <a:picLocks noChangeAspect="1"/>
          </p:cNvPicPr>
          <p:nvPr/>
        </p:nvPicPr>
        <p:blipFill>
          <a:blip r:embed="rId3"/>
          <a:stretch>
            <a:fillRect/>
          </a:stretch>
        </p:blipFill>
        <p:spPr>
          <a:xfrm>
            <a:off x="1226703" y="738700"/>
            <a:ext cx="6724650" cy="5619750"/>
          </a:xfrm>
          <a:prstGeom prst="rect">
            <a:avLst/>
          </a:prstGeom>
        </p:spPr>
      </p:pic>
      <p:sp>
        <p:nvSpPr>
          <p:cNvPr id="8" name="Rectangle 7">
            <a:extLst>
              <a:ext uri="{FF2B5EF4-FFF2-40B4-BE49-F238E27FC236}">
                <a16:creationId xmlns:a16="http://schemas.microsoft.com/office/drawing/2014/main" id="{C0EC8097-2A85-7822-36F1-6C4DC7A19B5A}"/>
              </a:ext>
            </a:extLst>
          </p:cNvPr>
          <p:cNvSpPr/>
          <p:nvPr/>
        </p:nvSpPr>
        <p:spPr>
          <a:xfrm>
            <a:off x="4589029" y="738700"/>
            <a:ext cx="3206396" cy="36082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9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Global patterns of diversity of birds and </a:t>
            </a:r>
            <a:r>
              <a:rPr lang="en-US" dirty="0" err="1">
                <a:solidFill>
                  <a:schemeClr val="tx1"/>
                </a:solidFill>
              </a:rPr>
              <a:t>mamals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26" name="Picture 2" descr="figure 1">
            <a:extLst>
              <a:ext uri="{FF2B5EF4-FFF2-40B4-BE49-F238E27FC236}">
                <a16:creationId xmlns:a16="http://schemas.microsoft.com/office/drawing/2014/main" id="{56E229A7-D2AD-F2F0-4C0F-62B0502CC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881355"/>
            <a:ext cx="6524625" cy="49053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5882E2-32B1-7052-F476-ECE10E29CF6F}"/>
              </a:ext>
            </a:extLst>
          </p:cNvPr>
          <p:cNvSpPr txBox="1"/>
          <p:nvPr/>
        </p:nvSpPr>
        <p:spPr>
          <a:xfrm>
            <a:off x="294641" y="5938574"/>
            <a:ext cx="520043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Girardello</a:t>
            </a:r>
            <a:r>
              <a:rPr lang="en-US" sz="1600" dirty="0">
                <a:solidFill>
                  <a:srgbClr val="23373B"/>
                </a:solidFill>
                <a:latin typeface="Arial" panose="020B0604020202020204" pitchFamily="34" charset="0"/>
                <a:ea typeface="Droid Sans Fallback" pitchFamily="2"/>
                <a:cs typeface="Arial" panose="020B0604020202020204" pitchFamily="34" charset="0"/>
              </a:rPr>
              <a:t> et al. 2019 </a:t>
            </a:r>
            <a:r>
              <a:rPr lang="en-US" sz="1600" i="1" dirty="0">
                <a:solidFill>
                  <a:srgbClr val="23373B"/>
                </a:solidFill>
                <a:latin typeface="Arial" panose="020B0604020202020204" pitchFamily="34" charset="0"/>
                <a:ea typeface="Droid Sans Fallback" pitchFamily="2"/>
                <a:cs typeface="Arial" panose="020B0604020202020204" pitchFamily="34" charset="0"/>
              </a:rPr>
              <a:t>Scientific Reports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789D5AA1-911A-0779-61B9-E49DE3016FE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612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Incidence</a:t>
            </a:r>
            <a:r>
              <a:rPr lang="en-US" dirty="0">
                <a:solidFill>
                  <a:schemeClr val="tx1"/>
                </a:solidFill>
              </a:rPr>
              <a:t> vs </a:t>
            </a:r>
            <a:r>
              <a:rPr lang="en-US" b="1" dirty="0">
                <a:solidFill>
                  <a:schemeClr val="tx1"/>
                </a:solidFill>
              </a:rPr>
              <a:t>abundance</a:t>
            </a:r>
            <a:r>
              <a:rPr lang="en-US" dirty="0">
                <a:solidFill>
                  <a:schemeClr val="tx1"/>
                </a:solidFill>
              </a:rPr>
              <a:t>-based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aphicFrame>
        <p:nvGraphicFramePr>
          <p:cNvPr id="21" name="Group 62">
            <a:extLst>
              <a:ext uri="{FF2B5EF4-FFF2-40B4-BE49-F238E27FC236}">
                <a16:creationId xmlns:a16="http://schemas.microsoft.com/office/drawing/2014/main" id="{958716AD-CD77-1423-3679-7C8CF362312E}"/>
              </a:ext>
            </a:extLst>
          </p:cNvPr>
          <p:cNvGraphicFramePr>
            <a:graphicFrameLocks noGrp="1"/>
          </p:cNvGraphicFramePr>
          <p:nvPr>
            <p:extLst>
              <p:ext uri="{D42A27DB-BD31-4B8C-83A1-F6EECF244321}">
                <p14:modId xmlns:p14="http://schemas.microsoft.com/office/powerpoint/2010/main" val="2496707840"/>
              </p:ext>
            </p:extLst>
          </p:nvPr>
        </p:nvGraphicFramePr>
        <p:xfrm>
          <a:off x="6096000" y="1258157"/>
          <a:ext cx="5397760" cy="4807132"/>
        </p:xfrm>
        <a:graphic>
          <a:graphicData uri="http://schemas.openxmlformats.org/drawingml/2006/table">
            <a:tbl>
              <a:tblPr/>
              <a:tblGrid>
                <a:gridCol w="2534552">
                  <a:extLst>
                    <a:ext uri="{9D8B030D-6E8A-4147-A177-3AD203B41FA5}">
                      <a16:colId xmlns:a16="http://schemas.microsoft.com/office/drawing/2014/main" val="88088134"/>
                    </a:ext>
                  </a:extLst>
                </a:gridCol>
                <a:gridCol w="1431604">
                  <a:extLst>
                    <a:ext uri="{9D8B030D-6E8A-4147-A177-3AD203B41FA5}">
                      <a16:colId xmlns:a16="http://schemas.microsoft.com/office/drawing/2014/main" val="320704374"/>
                    </a:ext>
                  </a:extLst>
                </a:gridCol>
                <a:gridCol w="1431604">
                  <a:extLst>
                    <a:ext uri="{9D8B030D-6E8A-4147-A177-3AD203B41FA5}">
                      <a16:colId xmlns:a16="http://schemas.microsoft.com/office/drawing/2014/main" val="35716106"/>
                    </a:ext>
                  </a:extLst>
                </a:gridCol>
              </a:tblGrid>
              <a:tr h="655009">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Species</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Abundance (</a:t>
                      </a:r>
                      <a:r>
                        <a:rPr kumimoji="0" lang="en-US"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of individuals</a:t>
                      </a:r>
                      <a:r>
                        <a:rPr kumimoji="0" lang="cs-CZ" altLang="en-US" sz="16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Incidence</a:t>
                      </a:r>
                    </a:p>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(presence or absence)</a:t>
                      </a:r>
                      <a:endParaRPr kumimoji="0" lang="cs-CZ" altLang="en-US" sz="1600" b="1"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32029618"/>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Phleum pratense</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25</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348558421"/>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Ranunculus acris</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20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352377954"/>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Dactylis glomerata</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10</a:t>
                      </a:r>
                      <a:endParaRPr kumimoji="0" lang="cs-CZ" altLang="en-US" sz="1600" b="0" i="0" u="none" strike="noStrike" cap="none" normalizeH="0" baseline="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711266491"/>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Taraxacum officinale</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8</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2608587283"/>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Veronica </a:t>
                      </a:r>
                      <a:r>
                        <a:rPr kumimoji="0" lang="en-US" altLang="en-US" sz="1600" b="0" i="1" u="none" strike="noStrike" cap="none" normalizeH="0" baseline="0" dirty="0" err="1">
                          <a:ln>
                            <a:noFill/>
                          </a:ln>
                          <a:solidFill>
                            <a:schemeClr val="tx1"/>
                          </a:solidFill>
                          <a:effectLst/>
                          <a:latin typeface="Arial" panose="020B0604020202020204" pitchFamily="34" charset="0"/>
                          <a:cs typeface="Arial" panose="020B0604020202020204" pitchFamily="34" charset="0"/>
                        </a:rPr>
                        <a:t>chamaedris</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3</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95430535"/>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Trifolium </a:t>
                      </a:r>
                      <a:r>
                        <a:rPr kumimoji="0" lang="en-US" altLang="en-US" sz="1600" b="0" i="1" u="none" strike="noStrike" cap="none" normalizeH="0" baseline="0" dirty="0" err="1">
                          <a:ln>
                            <a:noFill/>
                          </a:ln>
                          <a:solidFill>
                            <a:schemeClr val="tx1"/>
                          </a:solidFill>
                          <a:effectLst/>
                          <a:latin typeface="Arial" panose="020B0604020202020204" pitchFamily="34" charset="0"/>
                          <a:cs typeface="Arial" panose="020B0604020202020204" pitchFamily="34" charset="0"/>
                        </a:rPr>
                        <a:t>hybridum</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a:ln>
                            <a:noFill/>
                          </a:ln>
                          <a:solidFill>
                            <a:schemeClr val="tx1"/>
                          </a:solidFill>
                          <a:effectLst/>
                          <a:latin typeface="Arial" panose="020B0604020202020204" pitchFamily="34" charset="0"/>
                          <a:cs typeface="Arial" panose="020B0604020202020204" pitchFamily="34" charset="0"/>
                        </a:rPr>
                        <a:t>2</a:t>
                      </a:r>
                      <a:endParaRPr kumimoji="0" lang="cs-CZ" altLang="en-US" sz="1600" b="0" i="0" u="none" strike="noStrike" cap="none" normalizeH="0" baseline="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1776580191"/>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Lotus </a:t>
                      </a:r>
                      <a:r>
                        <a:rPr kumimoji="0" lang="en-US" altLang="en-US" sz="1600" b="0" i="1" u="none" strike="noStrike" cap="none" normalizeH="0" baseline="0" dirty="0" err="1">
                          <a:ln>
                            <a:noFill/>
                          </a:ln>
                          <a:solidFill>
                            <a:schemeClr val="tx1"/>
                          </a:solidFill>
                          <a:effectLst/>
                          <a:latin typeface="Arial" panose="020B0604020202020204" pitchFamily="34" charset="0"/>
                          <a:cs typeface="Arial" panose="020B0604020202020204" pitchFamily="34" charset="0"/>
                        </a:rPr>
                        <a:t>corniculatus</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a:noFill/>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a:noFill/>
                    </a:lnB>
                    <a:lnTlToBr>
                      <a:noFill/>
                    </a:lnTlToBr>
                    <a:lnBlToTr>
                      <a:noFill/>
                    </a:lnBlToTr>
                    <a:solidFill>
                      <a:schemeClr val="bg1"/>
                    </a:solidFill>
                  </a:tcPr>
                </a:tc>
                <a:extLst>
                  <a:ext uri="{0D108BD9-81ED-4DB2-BD59-A6C34878D82A}">
                    <a16:rowId xmlns:a16="http://schemas.microsoft.com/office/drawing/2014/main" val="402922059"/>
                  </a:ext>
                </a:extLst>
              </a:tr>
              <a:tr h="36389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cs typeface="Arial" panose="020B0604020202020204" pitchFamily="34" charset="0"/>
                        </a:rPr>
                        <a:t>Lathyrus pratensis</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 latinLnBrk="0" hangingPunct="1">
                        <a:lnSpc>
                          <a:spcPct val="100000"/>
                        </a:lnSpc>
                        <a:spcBef>
                          <a:spcPct val="0"/>
                        </a:spcBef>
                        <a:spcAft>
                          <a:spcPct val="0"/>
                        </a:spcAft>
                        <a:buClrTx/>
                        <a:buSzTx/>
                        <a:buFontTx/>
                        <a:buNone/>
                        <a:tabLst/>
                      </a:pPr>
                      <a:r>
                        <a:rPr kumimoji="0" lang="cs-CZ"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1</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26713715"/>
                  </a:ext>
                </a:extLst>
              </a:tr>
              <a:tr h="3638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rPr>
                        <a:t>Vicia </a:t>
                      </a:r>
                      <a:r>
                        <a:rPr kumimoji="0" lang="en-US" altLang="en-US" sz="1600" b="0" i="1" u="none" strike="noStrike" cap="none" normalizeH="0" baseline="0" dirty="0" err="1">
                          <a:ln>
                            <a:noFill/>
                          </a:ln>
                          <a:solidFill>
                            <a:schemeClr val="tx1"/>
                          </a:solidFill>
                          <a:effectLst/>
                          <a:latin typeface="Arial" panose="020B0604020202020204" pitchFamily="34" charset="0"/>
                        </a:rPr>
                        <a:t>villosa</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600563568"/>
                  </a:ext>
                </a:extLst>
              </a:tr>
              <a:tr h="3638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err="1">
                          <a:ln>
                            <a:noFill/>
                          </a:ln>
                          <a:solidFill>
                            <a:schemeClr val="tx1"/>
                          </a:solidFill>
                          <a:effectLst/>
                          <a:latin typeface="Arial" panose="020B0604020202020204" pitchFamily="34" charset="0"/>
                        </a:rPr>
                        <a:t>Anthoxanthum</a:t>
                      </a:r>
                      <a:r>
                        <a:rPr kumimoji="0" lang="en-US" altLang="en-US" sz="1600" b="0" i="1" u="none" strike="noStrike" cap="none" normalizeH="0" baseline="0" dirty="0">
                          <a:ln>
                            <a:noFill/>
                          </a:ln>
                          <a:solidFill>
                            <a:schemeClr val="tx1"/>
                          </a:solidFill>
                          <a:effectLst/>
                          <a:latin typeface="Arial" panose="020B0604020202020204" pitchFamily="34" charset="0"/>
                        </a:rPr>
                        <a:t> odoratum</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no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83484395"/>
                  </a:ext>
                </a:extLst>
              </a:tr>
              <a:tr h="3638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1" u="none" strike="noStrike" cap="none" normalizeH="0" baseline="0" dirty="0">
                          <a:ln>
                            <a:noFill/>
                          </a:ln>
                          <a:solidFill>
                            <a:schemeClr val="tx1"/>
                          </a:solidFill>
                          <a:effectLst/>
                          <a:latin typeface="Arial" panose="020B0604020202020204" pitchFamily="34" charset="0"/>
                        </a:rPr>
                        <a:t>Poa annua</a:t>
                      </a:r>
                      <a:endParaRPr kumimoji="0" lang="cs-CZ" altLang="en-US" sz="1600" b="0" i="1"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cap="flat">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0</a:t>
                      </a:r>
                      <a:endParaRPr kumimoji="0" lang="cs-CZ" altLang="en-US" sz="1600" b="0" i="0" u="none" strike="noStrike" cap="none" normalizeH="0" baseline="0" dirty="0">
                        <a:ln>
                          <a:noFill/>
                        </a:ln>
                        <a:solidFill>
                          <a:schemeClr val="tx1"/>
                        </a:solidFill>
                        <a:effectLst/>
                        <a:latin typeface="Arial" panose="020B0604020202020204" pitchFamily="34" charset="0"/>
                      </a:endParaRPr>
                    </a:p>
                  </a:txBody>
                  <a:tcPr marL="72779" marR="72779" marT="36389" marB="36389" anchor="b" horzOverflow="overflow">
                    <a:lnL>
                      <a:noFill/>
                    </a:lnL>
                    <a:lnR cap="flat">
                      <a:noFill/>
                    </a:lnR>
                    <a:lnT>
                      <a:noFill/>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97310373"/>
                  </a:ext>
                </a:extLst>
              </a:tr>
            </a:tbl>
          </a:graphicData>
        </a:graphic>
      </p:graphicFrame>
      <p:grpSp>
        <p:nvGrpSpPr>
          <p:cNvPr id="32" name="Group 31">
            <a:extLst>
              <a:ext uri="{FF2B5EF4-FFF2-40B4-BE49-F238E27FC236}">
                <a16:creationId xmlns:a16="http://schemas.microsoft.com/office/drawing/2014/main" id="{695B13FE-248E-5E8A-5A41-3E0C2CF41915}"/>
              </a:ext>
            </a:extLst>
          </p:cNvPr>
          <p:cNvGrpSpPr/>
          <p:nvPr/>
        </p:nvGrpSpPr>
        <p:grpSpPr>
          <a:xfrm>
            <a:off x="1431758" y="1258157"/>
            <a:ext cx="4085268" cy="2995863"/>
            <a:chOff x="7331241" y="1287378"/>
            <a:chExt cx="4085268" cy="2995863"/>
          </a:xfrm>
        </p:grpSpPr>
        <p:pic>
          <p:nvPicPr>
            <p:cNvPr id="24" name="Picture 4">
              <a:extLst>
                <a:ext uri="{FF2B5EF4-FFF2-40B4-BE49-F238E27FC236}">
                  <a16:creationId xmlns:a16="http://schemas.microsoft.com/office/drawing/2014/main" id="{B86713F8-5A9E-3677-029B-4AA3A371B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241" y="1287378"/>
              <a:ext cx="4085268" cy="2995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Freeform: Shape 30">
              <a:extLst>
                <a:ext uri="{FF2B5EF4-FFF2-40B4-BE49-F238E27FC236}">
                  <a16:creationId xmlns:a16="http://schemas.microsoft.com/office/drawing/2014/main" id="{62F888F4-34EA-FCA8-586B-59E8285C85EA}"/>
                </a:ext>
              </a:extLst>
            </p:cNvPr>
            <p:cNvSpPr/>
            <p:nvPr/>
          </p:nvSpPr>
          <p:spPr>
            <a:xfrm>
              <a:off x="8694091" y="2763285"/>
              <a:ext cx="1359568" cy="577516"/>
            </a:xfrm>
            <a:custGeom>
              <a:avLst/>
              <a:gdLst>
                <a:gd name="connsiteX0" fmla="*/ 192505 w 1359568"/>
                <a:gd name="connsiteY0" fmla="*/ 0 h 577516"/>
                <a:gd name="connsiteX1" fmla="*/ 926431 w 1359568"/>
                <a:gd name="connsiteY1" fmla="*/ 0 h 577516"/>
                <a:gd name="connsiteX2" fmla="*/ 1359568 w 1359568"/>
                <a:gd name="connsiteY2" fmla="*/ 577516 h 577516"/>
                <a:gd name="connsiteX3" fmla="*/ 0 w 1359568"/>
                <a:gd name="connsiteY3" fmla="*/ 553453 h 577516"/>
                <a:gd name="connsiteX4" fmla="*/ 192505 w 1359568"/>
                <a:gd name="connsiteY4" fmla="*/ 0 h 577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568" h="577516">
                  <a:moveTo>
                    <a:pt x="192505" y="0"/>
                  </a:moveTo>
                  <a:lnTo>
                    <a:pt x="926431" y="0"/>
                  </a:lnTo>
                  <a:lnTo>
                    <a:pt x="1359568" y="577516"/>
                  </a:lnTo>
                  <a:lnTo>
                    <a:pt x="0" y="553453"/>
                  </a:lnTo>
                  <a:lnTo>
                    <a:pt x="192505" y="0"/>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E03D6CD9-1318-E118-11F8-749AF1E9AD9B}"/>
              </a:ext>
            </a:extLst>
          </p:cNvPr>
          <p:cNvSpPr txBox="1"/>
          <p:nvPr/>
        </p:nvSpPr>
        <p:spPr>
          <a:xfrm>
            <a:off x="2794608" y="3311580"/>
            <a:ext cx="1351652" cy="369332"/>
          </a:xfrm>
          <a:prstGeom prst="rect">
            <a:avLst/>
          </a:prstGeom>
          <a:noFill/>
        </p:spPr>
        <p:txBody>
          <a:bodyPr wrap="none" rtlCol="0">
            <a:spAutoFit/>
          </a:bodyPr>
          <a:lstStyle/>
          <a:p>
            <a:r>
              <a:rPr lang="en-US" dirty="0">
                <a:solidFill>
                  <a:srgbClr val="FF0000"/>
                </a:solidFill>
              </a:rPr>
              <a:t>Community</a:t>
            </a:r>
          </a:p>
        </p:txBody>
      </p:sp>
    </p:spTree>
    <p:extLst>
      <p:ext uri="{BB962C8B-B14F-4D97-AF65-F5344CB8AC3E}">
        <p14:creationId xmlns:p14="http://schemas.microsoft.com/office/powerpoint/2010/main" val="23709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Species-abundance distribution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81AFFAA6-1C0F-3F2E-B96D-D4A843B52B3F}"/>
              </a:ext>
            </a:extLst>
          </p:cNvPr>
          <p:cNvGrpSpPr>
            <a:grpSpLocks/>
          </p:cNvGrpSpPr>
          <p:nvPr/>
        </p:nvGrpSpPr>
        <p:grpSpPr bwMode="auto">
          <a:xfrm>
            <a:off x="6721642" y="1654708"/>
            <a:ext cx="3575050" cy="3965575"/>
            <a:chOff x="3264" y="1008"/>
            <a:chExt cx="2252" cy="2498"/>
          </a:xfrm>
        </p:grpSpPr>
        <p:pic>
          <p:nvPicPr>
            <p:cNvPr id="8" name="Picture 3">
              <a:extLst>
                <a:ext uri="{FF2B5EF4-FFF2-40B4-BE49-F238E27FC236}">
                  <a16:creationId xmlns:a16="http://schemas.microsoft.com/office/drawing/2014/main" id="{3627147D-4950-4288-BAD5-45C9BD9B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08"/>
              <a:ext cx="2252" cy="249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4">
              <a:extLst>
                <a:ext uri="{FF2B5EF4-FFF2-40B4-BE49-F238E27FC236}">
                  <a16:creationId xmlns:a16="http://schemas.microsoft.com/office/drawing/2014/main" id="{9558CF37-4285-C69E-3CDA-E35BB877306F}"/>
                </a:ext>
              </a:extLst>
            </p:cNvPr>
            <p:cNvSpPr txBox="1">
              <a:spLocks noChangeArrowheads="1"/>
            </p:cNvSpPr>
            <p:nvPr/>
          </p:nvSpPr>
          <p:spPr bwMode="auto">
            <a:xfrm>
              <a:off x="4032" y="1136"/>
              <a:ext cx="9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cs-CZ" altLang="en-US" sz="2000" b="1" dirty="0"/>
                <a:t>Histogram</a:t>
              </a:r>
            </a:p>
          </p:txBody>
        </p:sp>
      </p:grpSp>
      <p:grpSp>
        <p:nvGrpSpPr>
          <p:cNvPr id="13" name="Group 5">
            <a:extLst>
              <a:ext uri="{FF2B5EF4-FFF2-40B4-BE49-F238E27FC236}">
                <a16:creationId xmlns:a16="http://schemas.microsoft.com/office/drawing/2014/main" id="{0D4D3D61-A6EC-B915-5605-1EFD74E63BD3}"/>
              </a:ext>
            </a:extLst>
          </p:cNvPr>
          <p:cNvGrpSpPr>
            <a:grpSpLocks/>
          </p:cNvGrpSpPr>
          <p:nvPr/>
        </p:nvGrpSpPr>
        <p:grpSpPr bwMode="auto">
          <a:xfrm>
            <a:off x="1708484" y="1303871"/>
            <a:ext cx="4559300" cy="4648200"/>
            <a:chOff x="144" y="1056"/>
            <a:chExt cx="2872" cy="2928"/>
          </a:xfrm>
        </p:grpSpPr>
        <p:pic>
          <p:nvPicPr>
            <p:cNvPr id="15" name="Picture 6">
              <a:extLst>
                <a:ext uri="{FF2B5EF4-FFF2-40B4-BE49-F238E27FC236}">
                  <a16:creationId xmlns:a16="http://schemas.microsoft.com/office/drawing/2014/main" id="{6FB0E30E-4E38-86EC-74BC-13F834A43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 y="1056"/>
              <a:ext cx="2872" cy="292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 Box 7">
              <a:extLst>
                <a:ext uri="{FF2B5EF4-FFF2-40B4-BE49-F238E27FC236}">
                  <a16:creationId xmlns:a16="http://schemas.microsoft.com/office/drawing/2014/main" id="{4ECBB20A-FD7D-E65F-DDBE-905D36BB5296}"/>
                </a:ext>
              </a:extLst>
            </p:cNvPr>
            <p:cNvSpPr txBox="1">
              <a:spLocks noChangeArrowheads="1"/>
            </p:cNvSpPr>
            <p:nvPr/>
          </p:nvSpPr>
          <p:spPr bwMode="auto">
            <a:xfrm>
              <a:off x="624" y="1152"/>
              <a:ext cx="20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cs-CZ" altLang="en-US" sz="2000" b="1"/>
                <a:t>Rank-abundance diagram</a:t>
              </a:r>
            </a:p>
          </p:txBody>
        </p:sp>
      </p:grpSp>
    </p:spTree>
    <p:extLst>
      <p:ext uri="{BB962C8B-B14F-4D97-AF65-F5344CB8AC3E}">
        <p14:creationId xmlns:p14="http://schemas.microsoft.com/office/powerpoint/2010/main" val="238653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Abundance-based indices of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3">
            <a:extLst>
              <a:ext uri="{FF2B5EF4-FFF2-40B4-BE49-F238E27FC236}">
                <a16:creationId xmlns:a16="http://schemas.microsoft.com/office/drawing/2014/main" id="{55E16F46-D03D-9B0F-A2F1-62F4FF18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24"/>
          <a:stretch>
            <a:fillRect/>
          </a:stretch>
        </p:blipFill>
        <p:spPr bwMode="auto">
          <a:xfrm>
            <a:off x="1229639" y="1298815"/>
            <a:ext cx="3895889" cy="458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a:extLst>
              <a:ext uri="{FF2B5EF4-FFF2-40B4-BE49-F238E27FC236}">
                <a16:creationId xmlns:a16="http://schemas.microsoft.com/office/drawing/2014/main" id="{859D9B92-93EA-B298-5E35-6ECABD739B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09" r="8800"/>
          <a:stretch>
            <a:fillRect/>
          </a:stretch>
        </p:blipFill>
        <p:spPr bwMode="auto">
          <a:xfrm>
            <a:off x="5056079" y="142407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a:extLst>
              <a:ext uri="{FF2B5EF4-FFF2-40B4-BE49-F238E27FC236}">
                <a16:creationId xmlns:a16="http://schemas.microsoft.com/office/drawing/2014/main" id="{5D82A9E3-1C8F-4E8C-AF0A-CB57D26F50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609" r="8800"/>
          <a:stretch>
            <a:fillRect/>
          </a:stretch>
        </p:blipFill>
        <p:spPr bwMode="auto">
          <a:xfrm>
            <a:off x="5056080" y="383763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0EF03A42-3FC3-39DF-8943-4F5610D605FA}"/>
              </a:ext>
            </a:extLst>
          </p:cNvPr>
          <p:cNvSpPr txBox="1"/>
          <p:nvPr/>
        </p:nvSpPr>
        <p:spPr>
          <a:xfrm>
            <a:off x="5848350" y="3227527"/>
            <a:ext cx="1000595" cy="261610"/>
          </a:xfrm>
          <a:prstGeom prst="rect">
            <a:avLst/>
          </a:prstGeom>
          <a:solidFill>
            <a:schemeClr val="bg1"/>
          </a:solidFill>
        </p:spPr>
        <p:txBody>
          <a:bodyPr wrap="none" rtlCol="0">
            <a:spAutoFit/>
          </a:bodyPr>
          <a:lstStyle/>
          <a:p>
            <a:r>
              <a:rPr lang="en-US" sz="1100" dirty="0"/>
              <a:t>Species rank</a:t>
            </a:r>
          </a:p>
        </p:txBody>
      </p:sp>
      <p:sp>
        <p:nvSpPr>
          <p:cNvPr id="10" name="TextBox 9">
            <a:extLst>
              <a:ext uri="{FF2B5EF4-FFF2-40B4-BE49-F238E27FC236}">
                <a16:creationId xmlns:a16="http://schemas.microsoft.com/office/drawing/2014/main" id="{4244160E-C966-C0F7-4D20-F6EFAD81356E}"/>
              </a:ext>
            </a:extLst>
          </p:cNvPr>
          <p:cNvSpPr txBox="1"/>
          <p:nvPr/>
        </p:nvSpPr>
        <p:spPr>
          <a:xfrm>
            <a:off x="5848349" y="5619481"/>
            <a:ext cx="1000595" cy="261610"/>
          </a:xfrm>
          <a:prstGeom prst="rect">
            <a:avLst/>
          </a:prstGeom>
          <a:solidFill>
            <a:schemeClr val="bg1"/>
          </a:solidFill>
        </p:spPr>
        <p:txBody>
          <a:bodyPr wrap="none" rtlCol="0">
            <a:spAutoFit/>
          </a:bodyPr>
          <a:lstStyle/>
          <a:p>
            <a:r>
              <a:rPr lang="en-US" sz="1100" dirty="0"/>
              <a:t>Species rank</a:t>
            </a:r>
          </a:p>
        </p:txBody>
      </p:sp>
      <p:sp>
        <p:nvSpPr>
          <p:cNvPr id="9" name="AutoShape 2" descr="H'=-\sum _{i=1}^{R}p_{i}\ln p_{i}">
            <a:extLst>
              <a:ext uri="{FF2B5EF4-FFF2-40B4-BE49-F238E27FC236}">
                <a16:creationId xmlns:a16="http://schemas.microsoft.com/office/drawing/2014/main" id="{368ADF4F-47FC-F9B6-3236-5D83814A8E87}"/>
              </a:ext>
            </a:extLst>
          </p:cNvPr>
          <p:cNvSpPr>
            <a:spLocks noChangeAspect="1" noChangeArrowheads="1"/>
          </p:cNvSpPr>
          <p:nvPr/>
        </p:nvSpPr>
        <p:spPr bwMode="auto">
          <a:xfrm>
            <a:off x="569595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Calcualtion of Shannon Diversity index">
            <a:extLst>
              <a:ext uri="{FF2B5EF4-FFF2-40B4-BE49-F238E27FC236}">
                <a16:creationId xmlns:a16="http://schemas.microsoft.com/office/drawing/2014/main" id="{1589D5FA-B036-F008-931C-0060D3117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00" y="1795463"/>
            <a:ext cx="2495550" cy="10953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82A603C-B318-4328-07EB-0646D8E96441}"/>
              </a:ext>
            </a:extLst>
          </p:cNvPr>
          <p:cNvSpPr txBox="1"/>
          <p:nvPr/>
        </p:nvSpPr>
        <p:spPr>
          <a:xfrm>
            <a:off x="8224818" y="1426131"/>
            <a:ext cx="2595582" cy="369332"/>
          </a:xfrm>
          <a:prstGeom prst="rect">
            <a:avLst/>
          </a:prstGeom>
          <a:noFill/>
        </p:spPr>
        <p:txBody>
          <a:bodyPr wrap="none" rtlCol="0">
            <a:spAutoFit/>
          </a:bodyPr>
          <a:lstStyle/>
          <a:p>
            <a:r>
              <a:rPr lang="en-US" dirty="0"/>
              <a:t>Shannon-Wiener index:</a:t>
            </a:r>
          </a:p>
        </p:txBody>
      </p:sp>
    </p:spTree>
    <p:extLst>
      <p:ext uri="{BB962C8B-B14F-4D97-AF65-F5344CB8AC3E}">
        <p14:creationId xmlns:p14="http://schemas.microsoft.com/office/powerpoint/2010/main" val="26364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3">
            <a:extLst>
              <a:ext uri="{FF2B5EF4-FFF2-40B4-BE49-F238E27FC236}">
                <a16:creationId xmlns:a16="http://schemas.microsoft.com/office/drawing/2014/main" id="{55E16F46-D03D-9B0F-A2F1-62F4FF18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24"/>
          <a:stretch>
            <a:fillRect/>
          </a:stretch>
        </p:blipFill>
        <p:spPr bwMode="auto">
          <a:xfrm>
            <a:off x="1229639" y="1298815"/>
            <a:ext cx="3895889" cy="458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a:extLst>
              <a:ext uri="{FF2B5EF4-FFF2-40B4-BE49-F238E27FC236}">
                <a16:creationId xmlns:a16="http://schemas.microsoft.com/office/drawing/2014/main" id="{27DFA910-30D2-B287-84CA-DB4992B5D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24"/>
          <a:stretch>
            <a:fillRect/>
          </a:stretch>
        </p:blipFill>
        <p:spPr bwMode="auto">
          <a:xfrm>
            <a:off x="1229639" y="1298815"/>
            <a:ext cx="3895889" cy="458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a:extLst>
              <a:ext uri="{FF2B5EF4-FFF2-40B4-BE49-F238E27FC236}">
                <a16:creationId xmlns:a16="http://schemas.microsoft.com/office/drawing/2014/main" id="{140E1191-7CA9-D539-632E-D3D0731F2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09" r="8800"/>
          <a:stretch>
            <a:fillRect/>
          </a:stretch>
        </p:blipFill>
        <p:spPr bwMode="auto">
          <a:xfrm>
            <a:off x="5056079" y="142407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a:extLst>
              <a:ext uri="{FF2B5EF4-FFF2-40B4-BE49-F238E27FC236}">
                <a16:creationId xmlns:a16="http://schemas.microsoft.com/office/drawing/2014/main" id="{4BFD5542-364E-D9A6-E370-A42D0EB74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609" r="8800"/>
          <a:stretch>
            <a:fillRect/>
          </a:stretch>
        </p:blipFill>
        <p:spPr bwMode="auto">
          <a:xfrm>
            <a:off x="5056080" y="383763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4B3B518A-A92F-4C87-6B46-361EC38DB502}"/>
              </a:ext>
            </a:extLst>
          </p:cNvPr>
          <p:cNvSpPr txBox="1"/>
          <p:nvPr/>
        </p:nvSpPr>
        <p:spPr>
          <a:xfrm>
            <a:off x="5848350" y="3227527"/>
            <a:ext cx="1000595" cy="261610"/>
          </a:xfrm>
          <a:prstGeom prst="rect">
            <a:avLst/>
          </a:prstGeom>
          <a:solidFill>
            <a:schemeClr val="bg1"/>
          </a:solidFill>
        </p:spPr>
        <p:txBody>
          <a:bodyPr wrap="none" rtlCol="0">
            <a:spAutoFit/>
          </a:bodyPr>
          <a:lstStyle/>
          <a:p>
            <a:r>
              <a:rPr lang="en-US" sz="1100" dirty="0"/>
              <a:t>Species rank</a:t>
            </a:r>
          </a:p>
        </p:txBody>
      </p:sp>
      <p:sp>
        <p:nvSpPr>
          <p:cNvPr id="17" name="TextBox 16">
            <a:extLst>
              <a:ext uri="{FF2B5EF4-FFF2-40B4-BE49-F238E27FC236}">
                <a16:creationId xmlns:a16="http://schemas.microsoft.com/office/drawing/2014/main" id="{95010AF6-D26D-9DA1-AF12-8AC8C4676E02}"/>
              </a:ext>
            </a:extLst>
          </p:cNvPr>
          <p:cNvSpPr txBox="1"/>
          <p:nvPr/>
        </p:nvSpPr>
        <p:spPr>
          <a:xfrm>
            <a:off x="5848349" y="5619481"/>
            <a:ext cx="1000595" cy="261610"/>
          </a:xfrm>
          <a:prstGeom prst="rect">
            <a:avLst/>
          </a:prstGeom>
          <a:solidFill>
            <a:schemeClr val="bg1"/>
          </a:solidFill>
        </p:spPr>
        <p:txBody>
          <a:bodyPr wrap="none" rtlCol="0">
            <a:spAutoFit/>
          </a:bodyPr>
          <a:lstStyle/>
          <a:p>
            <a:r>
              <a:rPr lang="en-US" sz="1100" dirty="0"/>
              <a:t>Species rank</a:t>
            </a:r>
          </a:p>
        </p:txBody>
      </p:sp>
      <p:sp>
        <p:nvSpPr>
          <p:cNvPr id="18" name="AutoShape 2" descr="H'=-\sum _{i=1}^{R}p_{i}\ln p_{i}">
            <a:extLst>
              <a:ext uri="{FF2B5EF4-FFF2-40B4-BE49-F238E27FC236}">
                <a16:creationId xmlns:a16="http://schemas.microsoft.com/office/drawing/2014/main" id="{4D96F967-1F32-9C3C-BD6D-4959B17AD36F}"/>
              </a:ext>
            </a:extLst>
          </p:cNvPr>
          <p:cNvSpPr>
            <a:spLocks noChangeAspect="1" noChangeArrowheads="1"/>
          </p:cNvSpPr>
          <p:nvPr/>
        </p:nvSpPr>
        <p:spPr bwMode="auto">
          <a:xfrm>
            <a:off x="569595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1983F00E-95FF-738C-BB32-145785FDE4FB}"/>
              </a:ext>
            </a:extLst>
          </p:cNvPr>
          <p:cNvSpPr txBox="1"/>
          <p:nvPr/>
        </p:nvSpPr>
        <p:spPr>
          <a:xfrm>
            <a:off x="8676729" y="1637989"/>
            <a:ext cx="1544141" cy="369332"/>
          </a:xfrm>
          <a:prstGeom prst="rect">
            <a:avLst/>
          </a:prstGeom>
          <a:noFill/>
        </p:spPr>
        <p:txBody>
          <a:bodyPr wrap="none" rtlCol="0">
            <a:spAutoFit/>
          </a:bodyPr>
          <a:lstStyle/>
          <a:p>
            <a:r>
              <a:rPr lang="en-US" dirty="0"/>
              <a:t>G = A / (A+B)</a:t>
            </a:r>
          </a:p>
        </p:txBody>
      </p:sp>
      <p:pic>
        <p:nvPicPr>
          <p:cNvPr id="2052" name="Picture 4" descr="The areas surrounding the Lorenz curve define the Gini coefficient: A/(A+B)">
            <a:extLst>
              <a:ext uri="{FF2B5EF4-FFF2-40B4-BE49-F238E27FC236}">
                <a16:creationId xmlns:a16="http://schemas.microsoft.com/office/drawing/2014/main" id="{04BEC244-03B9-679D-2118-E5EE8F1D02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4325" y="2036181"/>
            <a:ext cx="3625893" cy="34002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4B5FD009-5317-8980-C6CD-BF84B32EA44E}"/>
              </a:ext>
            </a:extLst>
          </p:cNvPr>
          <p:cNvSpPr txBox="1"/>
          <p:nvPr/>
        </p:nvSpPr>
        <p:spPr>
          <a:xfrm>
            <a:off x="294641" y="5938574"/>
            <a:ext cx="520043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Gini Graphs: Kimberley </a:t>
            </a:r>
            <a:r>
              <a:rPr lang="en-US" sz="1600" dirty="0" err="1">
                <a:solidFill>
                  <a:srgbClr val="23373B"/>
                </a:solidFill>
                <a:latin typeface="Arial" panose="020B0604020202020204" pitchFamily="34" charset="0"/>
                <a:ea typeface="Droid Sans Fallback" pitchFamily="2"/>
                <a:cs typeface="Arial" panose="020B0604020202020204" pitchFamily="34" charset="0"/>
              </a:rPr>
              <a:t>Fessel</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24" name="Straight Connector 23">
            <a:extLst>
              <a:ext uri="{FF2B5EF4-FFF2-40B4-BE49-F238E27FC236}">
                <a16:creationId xmlns:a16="http://schemas.microsoft.com/office/drawing/2014/main" id="{2FF1A18C-498C-A8B4-9BB4-6050651A093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64188BF-D4DA-8B32-EE08-1CCE685A3037}"/>
              </a:ext>
            </a:extLst>
          </p:cNvPr>
          <p:cNvSpPr txBox="1"/>
          <p:nvPr/>
        </p:nvSpPr>
        <p:spPr>
          <a:xfrm>
            <a:off x="7934325" y="5208448"/>
            <a:ext cx="3406866" cy="646331"/>
          </a:xfrm>
          <a:prstGeom prst="rect">
            <a:avLst/>
          </a:prstGeom>
          <a:solidFill>
            <a:schemeClr val="bg1"/>
          </a:solidFill>
        </p:spPr>
        <p:txBody>
          <a:bodyPr wrap="square" rtlCol="0">
            <a:spAutoFit/>
          </a:bodyPr>
          <a:lstStyle/>
          <a:p>
            <a:pPr algn="ctr"/>
            <a:r>
              <a:rPr lang="en-US" dirty="0"/>
              <a:t>Species Rank</a:t>
            </a:r>
          </a:p>
          <a:p>
            <a:pPr algn="ctr"/>
            <a:r>
              <a:rPr lang="en-US" dirty="0"/>
              <a:t>(from lowest to highest)</a:t>
            </a:r>
          </a:p>
        </p:txBody>
      </p:sp>
      <p:sp>
        <p:nvSpPr>
          <p:cNvPr id="7" name="TextBox 6">
            <a:extLst>
              <a:ext uri="{FF2B5EF4-FFF2-40B4-BE49-F238E27FC236}">
                <a16:creationId xmlns:a16="http://schemas.microsoft.com/office/drawing/2014/main" id="{7321C06D-E551-38D4-E148-E6AA5E034469}"/>
              </a:ext>
            </a:extLst>
          </p:cNvPr>
          <p:cNvSpPr txBox="1"/>
          <p:nvPr/>
        </p:nvSpPr>
        <p:spPr>
          <a:xfrm rot="16200000">
            <a:off x="10096613" y="3446621"/>
            <a:ext cx="2697151" cy="369332"/>
          </a:xfrm>
          <a:prstGeom prst="rect">
            <a:avLst/>
          </a:prstGeom>
          <a:solidFill>
            <a:schemeClr val="bg1"/>
          </a:solidFill>
        </p:spPr>
        <p:txBody>
          <a:bodyPr wrap="square" rtlCol="0">
            <a:spAutoFit/>
          </a:bodyPr>
          <a:lstStyle/>
          <a:p>
            <a:r>
              <a:rPr lang="en-US" dirty="0"/>
              <a:t>Cumulative abundance</a:t>
            </a:r>
          </a:p>
        </p:txBody>
      </p:sp>
    </p:spTree>
    <p:extLst>
      <p:ext uri="{BB962C8B-B14F-4D97-AF65-F5344CB8AC3E}">
        <p14:creationId xmlns:p14="http://schemas.microsoft.com/office/powerpoint/2010/main" val="302288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3">
            <a:extLst>
              <a:ext uri="{FF2B5EF4-FFF2-40B4-BE49-F238E27FC236}">
                <a16:creationId xmlns:a16="http://schemas.microsoft.com/office/drawing/2014/main" id="{55E16F46-D03D-9B0F-A2F1-62F4FF18F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24"/>
          <a:stretch>
            <a:fillRect/>
          </a:stretch>
        </p:blipFill>
        <p:spPr bwMode="auto">
          <a:xfrm>
            <a:off x="1229639" y="1298815"/>
            <a:ext cx="3895889" cy="458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a:extLst>
              <a:ext uri="{FF2B5EF4-FFF2-40B4-BE49-F238E27FC236}">
                <a16:creationId xmlns:a16="http://schemas.microsoft.com/office/drawing/2014/main" id="{27DFA910-30D2-B287-84CA-DB4992B5D1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3024"/>
          <a:stretch>
            <a:fillRect/>
          </a:stretch>
        </p:blipFill>
        <p:spPr bwMode="auto">
          <a:xfrm>
            <a:off x="1229639" y="1298815"/>
            <a:ext cx="3895889" cy="4582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6">
            <a:extLst>
              <a:ext uri="{FF2B5EF4-FFF2-40B4-BE49-F238E27FC236}">
                <a16:creationId xmlns:a16="http://schemas.microsoft.com/office/drawing/2014/main" id="{140E1191-7CA9-D539-632E-D3D0731F2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6609" r="8800"/>
          <a:stretch>
            <a:fillRect/>
          </a:stretch>
        </p:blipFill>
        <p:spPr bwMode="auto">
          <a:xfrm>
            <a:off x="5056079" y="142407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a:extLst>
              <a:ext uri="{FF2B5EF4-FFF2-40B4-BE49-F238E27FC236}">
                <a16:creationId xmlns:a16="http://schemas.microsoft.com/office/drawing/2014/main" id="{4BFD5542-364E-D9A6-E370-A42D0EB74F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609" r="8800"/>
          <a:stretch>
            <a:fillRect/>
          </a:stretch>
        </p:blipFill>
        <p:spPr bwMode="auto">
          <a:xfrm>
            <a:off x="5056080" y="3837632"/>
            <a:ext cx="2049049" cy="21658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4B3B518A-A92F-4C87-6B46-361EC38DB502}"/>
              </a:ext>
            </a:extLst>
          </p:cNvPr>
          <p:cNvSpPr txBox="1"/>
          <p:nvPr/>
        </p:nvSpPr>
        <p:spPr>
          <a:xfrm>
            <a:off x="5848350" y="3227527"/>
            <a:ext cx="1000595" cy="261610"/>
          </a:xfrm>
          <a:prstGeom prst="rect">
            <a:avLst/>
          </a:prstGeom>
          <a:solidFill>
            <a:schemeClr val="bg1"/>
          </a:solidFill>
        </p:spPr>
        <p:txBody>
          <a:bodyPr wrap="none" rtlCol="0">
            <a:spAutoFit/>
          </a:bodyPr>
          <a:lstStyle/>
          <a:p>
            <a:r>
              <a:rPr lang="en-US" sz="1100" dirty="0"/>
              <a:t>Species rank</a:t>
            </a:r>
          </a:p>
        </p:txBody>
      </p:sp>
      <p:sp>
        <p:nvSpPr>
          <p:cNvPr id="17" name="TextBox 16">
            <a:extLst>
              <a:ext uri="{FF2B5EF4-FFF2-40B4-BE49-F238E27FC236}">
                <a16:creationId xmlns:a16="http://schemas.microsoft.com/office/drawing/2014/main" id="{95010AF6-D26D-9DA1-AF12-8AC8C4676E02}"/>
              </a:ext>
            </a:extLst>
          </p:cNvPr>
          <p:cNvSpPr txBox="1"/>
          <p:nvPr/>
        </p:nvSpPr>
        <p:spPr>
          <a:xfrm>
            <a:off x="5848349" y="5619481"/>
            <a:ext cx="1000595" cy="261610"/>
          </a:xfrm>
          <a:prstGeom prst="rect">
            <a:avLst/>
          </a:prstGeom>
          <a:solidFill>
            <a:schemeClr val="bg1"/>
          </a:solidFill>
        </p:spPr>
        <p:txBody>
          <a:bodyPr wrap="none" rtlCol="0">
            <a:spAutoFit/>
          </a:bodyPr>
          <a:lstStyle/>
          <a:p>
            <a:r>
              <a:rPr lang="en-US" sz="1100" dirty="0"/>
              <a:t>Species rank</a:t>
            </a:r>
          </a:p>
        </p:txBody>
      </p:sp>
      <p:sp>
        <p:nvSpPr>
          <p:cNvPr id="18" name="AutoShape 2" descr="H'=-\sum _{i=1}^{R}p_{i}\ln p_{i}">
            <a:extLst>
              <a:ext uri="{FF2B5EF4-FFF2-40B4-BE49-F238E27FC236}">
                <a16:creationId xmlns:a16="http://schemas.microsoft.com/office/drawing/2014/main" id="{4D96F967-1F32-9C3C-BD6D-4959B17AD36F}"/>
              </a:ext>
            </a:extLst>
          </p:cNvPr>
          <p:cNvSpPr>
            <a:spLocks noChangeAspect="1" noChangeArrowheads="1"/>
          </p:cNvSpPr>
          <p:nvPr/>
        </p:nvSpPr>
        <p:spPr bwMode="auto">
          <a:xfrm>
            <a:off x="569595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The Gini coefficient increases as the inequality gap widens.">
            <a:extLst>
              <a:ext uri="{FF2B5EF4-FFF2-40B4-BE49-F238E27FC236}">
                <a16:creationId xmlns:a16="http://schemas.microsoft.com/office/drawing/2014/main" id="{744C7A0F-3AC5-C509-F8F6-7CB73A4036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1765" y="2152887"/>
            <a:ext cx="3639160" cy="3430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5906880-9530-1061-3ACC-F15A4C851D50}"/>
              </a:ext>
            </a:extLst>
          </p:cNvPr>
          <p:cNvSpPr txBox="1"/>
          <p:nvPr/>
        </p:nvSpPr>
        <p:spPr>
          <a:xfrm>
            <a:off x="294641" y="5938574"/>
            <a:ext cx="520043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Gini Graphs: Kimberley </a:t>
            </a:r>
            <a:r>
              <a:rPr lang="en-US" sz="1600" dirty="0" err="1">
                <a:solidFill>
                  <a:srgbClr val="23373B"/>
                </a:solidFill>
                <a:latin typeface="Arial" panose="020B0604020202020204" pitchFamily="34" charset="0"/>
                <a:ea typeface="Droid Sans Fallback" pitchFamily="2"/>
                <a:cs typeface="Arial" panose="020B0604020202020204" pitchFamily="34" charset="0"/>
              </a:rPr>
              <a:t>Fessel</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D109BA7D-BF6E-0F79-990E-95C173C7553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09D2194-17ED-A6F5-BA54-64E6DBF129E9}"/>
              </a:ext>
            </a:extLst>
          </p:cNvPr>
          <p:cNvSpPr txBox="1"/>
          <p:nvPr/>
        </p:nvSpPr>
        <p:spPr>
          <a:xfrm>
            <a:off x="8237642" y="5317411"/>
            <a:ext cx="2582758" cy="646331"/>
          </a:xfrm>
          <a:prstGeom prst="rect">
            <a:avLst/>
          </a:prstGeom>
          <a:noFill/>
        </p:spPr>
        <p:txBody>
          <a:bodyPr wrap="none" rtlCol="0">
            <a:spAutoFit/>
          </a:bodyPr>
          <a:lstStyle/>
          <a:p>
            <a:pPr algn="ctr"/>
            <a:r>
              <a:rPr lang="en-US" dirty="0"/>
              <a:t>Species Rank</a:t>
            </a:r>
          </a:p>
          <a:p>
            <a:pPr algn="ctr"/>
            <a:r>
              <a:rPr lang="en-US" dirty="0"/>
              <a:t>(from lowest to highest)</a:t>
            </a:r>
          </a:p>
        </p:txBody>
      </p:sp>
      <p:sp>
        <p:nvSpPr>
          <p:cNvPr id="9" name="TextBox 8">
            <a:extLst>
              <a:ext uri="{FF2B5EF4-FFF2-40B4-BE49-F238E27FC236}">
                <a16:creationId xmlns:a16="http://schemas.microsoft.com/office/drawing/2014/main" id="{F6C40354-6ED3-8847-1B96-40E488F4EDA3}"/>
              </a:ext>
            </a:extLst>
          </p:cNvPr>
          <p:cNvSpPr txBox="1"/>
          <p:nvPr/>
        </p:nvSpPr>
        <p:spPr>
          <a:xfrm rot="16200000">
            <a:off x="9804655" y="3683596"/>
            <a:ext cx="2544286" cy="369332"/>
          </a:xfrm>
          <a:prstGeom prst="rect">
            <a:avLst/>
          </a:prstGeom>
          <a:noFill/>
        </p:spPr>
        <p:txBody>
          <a:bodyPr wrap="none" rtlCol="0">
            <a:spAutoFit/>
          </a:bodyPr>
          <a:lstStyle/>
          <a:p>
            <a:r>
              <a:rPr lang="en-US" dirty="0"/>
              <a:t>Cumulative abundance</a:t>
            </a:r>
          </a:p>
        </p:txBody>
      </p:sp>
      <p:sp>
        <p:nvSpPr>
          <p:cNvPr id="10" name="TextBox 9">
            <a:extLst>
              <a:ext uri="{FF2B5EF4-FFF2-40B4-BE49-F238E27FC236}">
                <a16:creationId xmlns:a16="http://schemas.microsoft.com/office/drawing/2014/main" id="{8833F37C-7C82-4784-E99E-A670C9CD0DD5}"/>
              </a:ext>
            </a:extLst>
          </p:cNvPr>
          <p:cNvSpPr txBox="1"/>
          <p:nvPr/>
        </p:nvSpPr>
        <p:spPr>
          <a:xfrm>
            <a:off x="8676729" y="1637989"/>
            <a:ext cx="1544141" cy="369332"/>
          </a:xfrm>
          <a:prstGeom prst="rect">
            <a:avLst/>
          </a:prstGeom>
          <a:noFill/>
        </p:spPr>
        <p:txBody>
          <a:bodyPr wrap="none" rtlCol="0">
            <a:spAutoFit/>
          </a:bodyPr>
          <a:lstStyle/>
          <a:p>
            <a:r>
              <a:rPr lang="en-US" dirty="0"/>
              <a:t>G = A / (A+B)</a:t>
            </a:r>
          </a:p>
        </p:txBody>
      </p:sp>
    </p:spTree>
    <p:extLst>
      <p:ext uri="{BB962C8B-B14F-4D97-AF65-F5344CB8AC3E}">
        <p14:creationId xmlns:p14="http://schemas.microsoft.com/office/powerpoint/2010/main" val="253161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descr="Gini coefficient increases with wealth inequality.">
            <a:extLst>
              <a:ext uri="{FF2B5EF4-FFF2-40B4-BE49-F238E27FC236}">
                <a16:creationId xmlns:a16="http://schemas.microsoft.com/office/drawing/2014/main" id="{B08DC7F2-5C10-32B8-CE29-844CA3AEC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88" y="1371600"/>
            <a:ext cx="10715625" cy="4114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4465358-B912-A4AD-D895-AAC06889F9B6}"/>
              </a:ext>
            </a:extLst>
          </p:cNvPr>
          <p:cNvSpPr txBox="1"/>
          <p:nvPr/>
        </p:nvSpPr>
        <p:spPr>
          <a:xfrm>
            <a:off x="294641" y="5938574"/>
            <a:ext cx="520043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Gini Graphs: Kimberley </a:t>
            </a:r>
            <a:r>
              <a:rPr lang="en-US" sz="1600" dirty="0" err="1">
                <a:solidFill>
                  <a:srgbClr val="23373B"/>
                </a:solidFill>
                <a:latin typeface="Arial" panose="020B0604020202020204" pitchFamily="34" charset="0"/>
                <a:ea typeface="Droid Sans Fallback" pitchFamily="2"/>
                <a:cs typeface="Arial" panose="020B0604020202020204" pitchFamily="34" charset="0"/>
              </a:rPr>
              <a:t>Fessel</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AB78DAB3-09BF-69A3-698E-6BC4E3CC423E}"/>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72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History, general concepts, definitions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“Biodiversity is a charismatic mega-category” (D</a:t>
            </a:r>
            <a:r>
              <a:rPr lang="cs-CZ" dirty="0" err="1"/>
              <a:t>íaz</a:t>
            </a:r>
            <a:r>
              <a:rPr lang="cs-CZ" dirty="0"/>
              <a:t> </a:t>
            </a:r>
            <a:r>
              <a:rPr lang="en-US" dirty="0"/>
              <a:t>&amp; </a:t>
            </a:r>
            <a:r>
              <a:rPr lang="en-US" dirty="0" err="1"/>
              <a:t>Malhi</a:t>
            </a:r>
            <a:r>
              <a:rPr lang="en-US" dirty="0"/>
              <a:t> 2022)</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r>
              <a:rPr lang="en-US" dirty="0"/>
              <a:t>XXXXXX</a:t>
            </a:r>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Alpha, beta, and gamma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D73A3649-E78F-3D44-8F0A-3D5AEEADDA58}"/>
              </a:ext>
            </a:extLst>
          </p:cNvPr>
          <p:cNvSpPr txBox="1"/>
          <p:nvPr/>
        </p:nvSpPr>
        <p:spPr>
          <a:xfrm>
            <a:off x="294641" y="5938574"/>
            <a:ext cx="520043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Whittaker R. H. (1960) </a:t>
            </a:r>
            <a:r>
              <a:rPr lang="en-US" sz="1600" i="1" dirty="0">
                <a:solidFill>
                  <a:srgbClr val="23373B"/>
                </a:solidFill>
                <a:latin typeface="Arial" panose="020B0604020202020204" pitchFamily="34" charset="0"/>
                <a:ea typeface="Droid Sans Fallback" pitchFamily="2"/>
                <a:cs typeface="Arial" panose="020B0604020202020204" pitchFamily="34" charset="0"/>
              </a:rPr>
              <a:t>Ecological Monographs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93B734AF-C6C5-1D63-6AB6-83E7382CDD5A}"/>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F310859-1618-4452-1EAA-D0A64490C8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6253" b="54474"/>
          <a:stretch/>
        </p:blipFill>
        <p:spPr>
          <a:xfrm>
            <a:off x="1275445" y="2249003"/>
            <a:ext cx="4820555" cy="2735426"/>
          </a:xfrm>
          <a:prstGeom prst="rect">
            <a:avLst/>
          </a:prstGeom>
        </p:spPr>
      </p:pic>
      <p:sp>
        <p:nvSpPr>
          <p:cNvPr id="11" name="Left Brace 10">
            <a:extLst>
              <a:ext uri="{FF2B5EF4-FFF2-40B4-BE49-F238E27FC236}">
                <a16:creationId xmlns:a16="http://schemas.microsoft.com/office/drawing/2014/main" id="{F01853A7-51B9-4292-1A1C-C6BE800829D6}"/>
              </a:ext>
            </a:extLst>
          </p:cNvPr>
          <p:cNvSpPr/>
          <p:nvPr/>
        </p:nvSpPr>
        <p:spPr>
          <a:xfrm flipH="1">
            <a:off x="5829300" y="2315678"/>
            <a:ext cx="676275" cy="2389672"/>
          </a:xfrm>
          <a:prstGeom prst="leftBrace">
            <a:avLst>
              <a:gd name="adj1" fmla="val 8333"/>
              <a:gd name="adj2" fmla="val 48007"/>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9501FC70-8109-148B-17A6-8B7720B0B2A8}"/>
              </a:ext>
            </a:extLst>
          </p:cNvPr>
          <p:cNvCxnSpPr/>
          <p:nvPr/>
        </p:nvCxnSpPr>
        <p:spPr>
          <a:xfrm flipH="1">
            <a:off x="3187438" y="2027039"/>
            <a:ext cx="729870" cy="1066800"/>
          </a:xfrm>
          <a:prstGeom prst="straightConnector1">
            <a:avLst/>
          </a:prstGeom>
          <a:ln w="57150">
            <a:solidFill>
              <a:srgbClr val="23373B"/>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BB3A25-0F5B-059A-0EF4-DC29C1980DA4}"/>
              </a:ext>
            </a:extLst>
          </p:cNvPr>
          <p:cNvSpPr txBox="1"/>
          <p:nvPr/>
        </p:nvSpPr>
        <p:spPr>
          <a:xfrm>
            <a:off x="3917308" y="1507449"/>
            <a:ext cx="399468" cy="584775"/>
          </a:xfrm>
          <a:prstGeom prst="rect">
            <a:avLst/>
          </a:prstGeom>
          <a:noFill/>
        </p:spPr>
        <p:txBody>
          <a:bodyPr wrap="none" rtlCol="0">
            <a:spAutoFit/>
          </a:bodyPr>
          <a:lstStyle/>
          <a:p>
            <a:r>
              <a:rPr lang="el-GR" sz="3200" b="0" i="0" dirty="0">
                <a:solidFill>
                  <a:srgbClr val="202122"/>
                </a:solidFill>
                <a:effectLst/>
                <a:latin typeface="Times New Roman" panose="02020603050405020304" pitchFamily="18" charset="0"/>
                <a:cs typeface="Times New Roman" panose="02020603050405020304" pitchFamily="18" charset="0"/>
              </a:rPr>
              <a:t>α</a:t>
            </a:r>
            <a:endParaRPr lang="en-US" sz="3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CF53A79-D90C-B62E-54CF-685BBB4B54FD}"/>
              </a:ext>
            </a:extLst>
          </p:cNvPr>
          <p:cNvSpPr txBox="1"/>
          <p:nvPr/>
        </p:nvSpPr>
        <p:spPr>
          <a:xfrm>
            <a:off x="8471163" y="3025200"/>
            <a:ext cx="1338828" cy="584775"/>
          </a:xfrm>
          <a:prstGeom prst="rect">
            <a:avLst/>
          </a:prstGeom>
          <a:noFill/>
        </p:spPr>
        <p:txBody>
          <a:bodyPr wrap="none" rtlCol="0">
            <a:spAutoFit/>
          </a:bodyPr>
          <a:lstStyle/>
          <a:p>
            <a:r>
              <a:rPr lang="el-GR" sz="3200" b="0" i="0" dirty="0">
                <a:solidFill>
                  <a:srgbClr val="202122"/>
                </a:solidFill>
                <a:effectLst/>
                <a:latin typeface="Times New Roman" panose="02020603050405020304" pitchFamily="18" charset="0"/>
                <a:cs typeface="Times New Roman" panose="02020603050405020304" pitchFamily="18" charset="0"/>
              </a:rPr>
              <a:t>β = γ/α</a:t>
            </a:r>
            <a:endParaRPr lang="en-US" sz="32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02F6375-248E-95A3-CF67-A95543D17BB7}"/>
              </a:ext>
            </a:extLst>
          </p:cNvPr>
          <p:cNvSpPr txBox="1"/>
          <p:nvPr/>
        </p:nvSpPr>
        <p:spPr>
          <a:xfrm>
            <a:off x="6559131" y="3120317"/>
            <a:ext cx="365806" cy="584775"/>
          </a:xfrm>
          <a:prstGeom prst="rect">
            <a:avLst/>
          </a:prstGeom>
          <a:noFill/>
        </p:spPr>
        <p:txBody>
          <a:bodyPr wrap="none" rtlCol="0">
            <a:spAutoFit/>
          </a:bodyPr>
          <a:lstStyle/>
          <a:p>
            <a:r>
              <a:rPr lang="el-GR" sz="3200" b="0" i="0" dirty="0">
                <a:solidFill>
                  <a:srgbClr val="202122"/>
                </a:solidFill>
                <a:effectLst/>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773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Similarity (or dissimilarity) – more than 80 indices for </a:t>
            </a:r>
            <a:r>
              <a:rPr lang="en-US" u="sng" dirty="0"/>
              <a:t>binary</a:t>
            </a:r>
            <a:r>
              <a:rPr lang="en-US" dirty="0"/>
              <a:t> data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D73A3649-E78F-3D44-8F0A-3D5AEEADDA58}"/>
              </a:ext>
            </a:extLst>
          </p:cNvPr>
          <p:cNvSpPr txBox="1"/>
          <p:nvPr/>
        </p:nvSpPr>
        <p:spPr>
          <a:xfrm>
            <a:off x="294641" y="5938574"/>
            <a:ext cx="520043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Koleff</a:t>
            </a:r>
            <a:r>
              <a:rPr lang="en-US" sz="1600" dirty="0">
                <a:solidFill>
                  <a:srgbClr val="23373B"/>
                </a:solidFill>
                <a:latin typeface="Arial" panose="020B0604020202020204" pitchFamily="34" charset="0"/>
                <a:ea typeface="Droid Sans Fallback" pitchFamily="2"/>
                <a:cs typeface="Arial" panose="020B0604020202020204" pitchFamily="34" charset="0"/>
              </a:rPr>
              <a:t> et al. (2003)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i="1" dirty="0">
                <a:solidFill>
                  <a:srgbClr val="23373B"/>
                </a:solidFill>
                <a:latin typeface="Arial" panose="020B0604020202020204" pitchFamily="34" charset="0"/>
                <a:ea typeface="Droid Sans Fallback" pitchFamily="2"/>
                <a:cs typeface="Arial" panose="020B0604020202020204" pitchFamily="34" charset="0"/>
              </a:rPr>
              <a:t>Numerical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93B734AF-C6C5-1D63-6AB6-83E7382CDD5A}"/>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F310859-1618-4452-1EAA-D0A64490C8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66253" b="54474"/>
          <a:stretch/>
        </p:blipFill>
        <p:spPr>
          <a:xfrm>
            <a:off x="1275445" y="2249003"/>
            <a:ext cx="4820555" cy="2735426"/>
          </a:xfrm>
          <a:prstGeom prst="rect">
            <a:avLst/>
          </a:prstGeom>
        </p:spPr>
      </p:pic>
      <p:cxnSp>
        <p:nvCxnSpPr>
          <p:cNvPr id="9" name="Straight Arrow Connector 8">
            <a:extLst>
              <a:ext uri="{FF2B5EF4-FFF2-40B4-BE49-F238E27FC236}">
                <a16:creationId xmlns:a16="http://schemas.microsoft.com/office/drawing/2014/main" id="{1F3A5DBE-7DB2-C994-37E7-61AC46C4C66C}"/>
              </a:ext>
            </a:extLst>
          </p:cNvPr>
          <p:cNvCxnSpPr/>
          <p:nvPr/>
        </p:nvCxnSpPr>
        <p:spPr>
          <a:xfrm>
            <a:off x="2362200" y="3619500"/>
            <a:ext cx="1704975" cy="257175"/>
          </a:xfrm>
          <a:prstGeom prst="straightConnector1">
            <a:avLst/>
          </a:prstGeom>
          <a:ln w="76200">
            <a:solidFill>
              <a:srgbClr val="23373B"/>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B3DE9F4-28ED-1C5B-5163-12F4CECA85CB}"/>
                  </a:ext>
                </a:extLst>
              </p:cNvPr>
              <p:cNvSpPr txBox="1"/>
              <p:nvPr/>
            </p:nvSpPr>
            <p:spPr>
              <a:xfrm>
                <a:off x="2892078" y="3060863"/>
                <a:ext cx="1012713"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𝑗𝑎𝑐</m:t>
                          </m:r>
                        </m:sub>
                      </m:sSub>
                    </m:oMath>
                  </m:oMathPara>
                </a14:m>
                <a:endParaRPr lang="en-US" sz="3200" dirty="0"/>
              </a:p>
            </p:txBody>
          </p:sp>
        </mc:Choice>
        <mc:Fallback xmlns="">
          <p:sp>
            <p:nvSpPr>
              <p:cNvPr id="12" name="TextBox 11">
                <a:extLst>
                  <a:ext uri="{FF2B5EF4-FFF2-40B4-BE49-F238E27FC236}">
                    <a16:creationId xmlns:a16="http://schemas.microsoft.com/office/drawing/2014/main" id="{8B3DE9F4-28ED-1C5B-5163-12F4CECA85CB}"/>
                  </a:ext>
                </a:extLst>
              </p:cNvPr>
              <p:cNvSpPr txBox="1">
                <a:spLocks noRot="1" noChangeAspect="1" noMove="1" noResize="1" noEditPoints="1" noAdjustHandles="1" noChangeArrowheads="1" noChangeShapeType="1" noTextEdit="1"/>
              </p:cNvSpPr>
              <p:nvPr/>
            </p:nvSpPr>
            <p:spPr>
              <a:xfrm>
                <a:off x="2892078" y="3060863"/>
                <a:ext cx="1012713" cy="6243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B39687-DE54-4BF1-2A82-848C1EAE193A}"/>
                  </a:ext>
                </a:extLst>
              </p:cNvPr>
              <p:cNvSpPr txBox="1"/>
              <p:nvPr/>
            </p:nvSpPr>
            <p:spPr>
              <a:xfrm>
                <a:off x="4763331" y="1209959"/>
                <a:ext cx="2792944"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=1−</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15" name="TextBox 14">
                <a:extLst>
                  <a:ext uri="{FF2B5EF4-FFF2-40B4-BE49-F238E27FC236}">
                    <a16:creationId xmlns:a16="http://schemas.microsoft.com/office/drawing/2014/main" id="{63B39687-DE54-4BF1-2A82-848C1EAE193A}"/>
                  </a:ext>
                </a:extLst>
              </p:cNvPr>
              <p:cNvSpPr txBox="1">
                <a:spLocks noRot="1" noChangeAspect="1" noMove="1" noResize="1" noEditPoints="1" noAdjustHandles="1" noChangeArrowheads="1" noChangeShapeType="1" noTextEdit="1"/>
              </p:cNvSpPr>
              <p:nvPr/>
            </p:nvSpPr>
            <p:spPr>
              <a:xfrm>
                <a:off x="4763331" y="1209959"/>
                <a:ext cx="2792944" cy="638701"/>
              </a:xfrm>
              <a:prstGeom prst="rect">
                <a:avLst/>
              </a:prstGeom>
              <a:blipFill>
                <a:blip r:embed="rId5"/>
                <a:stretch>
                  <a:fillRect/>
                </a:stretch>
              </a:blipFill>
            </p:spPr>
            <p:txBody>
              <a:bodyPr/>
              <a:lstStyle/>
              <a:p>
                <a:r>
                  <a:rPr lang="en-US">
                    <a:noFill/>
                  </a:rPr>
                  <a:t> </a:t>
                </a:r>
              </a:p>
            </p:txBody>
          </p:sp>
        </mc:Fallback>
      </mc:AlternateContent>
      <p:grpSp>
        <p:nvGrpSpPr>
          <p:cNvPr id="42" name="Group 41">
            <a:extLst>
              <a:ext uri="{FF2B5EF4-FFF2-40B4-BE49-F238E27FC236}">
                <a16:creationId xmlns:a16="http://schemas.microsoft.com/office/drawing/2014/main" id="{9A50A848-5E55-0244-ADC6-503155AB6AF7}"/>
              </a:ext>
            </a:extLst>
          </p:cNvPr>
          <p:cNvGrpSpPr/>
          <p:nvPr/>
        </p:nvGrpSpPr>
        <p:grpSpPr>
          <a:xfrm>
            <a:off x="6329794" y="2146799"/>
            <a:ext cx="3940006" cy="2326011"/>
            <a:chOff x="4740884" y="562759"/>
            <a:chExt cx="3940006" cy="2326011"/>
          </a:xfrm>
        </p:grpSpPr>
        <p:sp>
          <p:nvSpPr>
            <p:cNvPr id="18" name="Rectangle 17">
              <a:extLst>
                <a:ext uri="{FF2B5EF4-FFF2-40B4-BE49-F238E27FC236}">
                  <a16:creationId xmlns:a16="http://schemas.microsoft.com/office/drawing/2014/main" id="{8964FEBA-35DF-DE2F-E142-001CE52A9739}"/>
                </a:ext>
              </a:extLst>
            </p:cNvPr>
            <p:cNvSpPr/>
            <p:nvPr/>
          </p:nvSpPr>
          <p:spPr>
            <a:xfrm>
              <a:off x="5200842"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19" name="Rectangle 18">
              <a:extLst>
                <a:ext uri="{FF2B5EF4-FFF2-40B4-BE49-F238E27FC236}">
                  <a16:creationId xmlns:a16="http://schemas.microsoft.com/office/drawing/2014/main" id="{6A2F6903-BA59-1E5D-D77F-13B1FCB0DC6F}"/>
                </a:ext>
              </a:extLst>
            </p:cNvPr>
            <p:cNvSpPr/>
            <p:nvPr/>
          </p:nvSpPr>
          <p:spPr>
            <a:xfrm>
              <a:off x="5635848"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0" name="Rectangle 19">
              <a:extLst>
                <a:ext uri="{FF2B5EF4-FFF2-40B4-BE49-F238E27FC236}">
                  <a16:creationId xmlns:a16="http://schemas.microsoft.com/office/drawing/2014/main" id="{D4089BCB-00D4-71D7-1CCD-8660BEFF8659}"/>
                </a:ext>
              </a:extLst>
            </p:cNvPr>
            <p:cNvSpPr/>
            <p:nvPr/>
          </p:nvSpPr>
          <p:spPr>
            <a:xfrm>
              <a:off x="6070854"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D71ED87-405A-1C66-2FA8-B2F082420D28}"/>
                </a:ext>
              </a:extLst>
            </p:cNvPr>
            <p:cNvSpPr/>
            <p:nvPr/>
          </p:nvSpPr>
          <p:spPr>
            <a:xfrm>
              <a:off x="6505860"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2" name="Rectangle 21">
              <a:extLst>
                <a:ext uri="{FF2B5EF4-FFF2-40B4-BE49-F238E27FC236}">
                  <a16:creationId xmlns:a16="http://schemas.microsoft.com/office/drawing/2014/main" id="{D7F7BD8D-1D95-D978-A914-81A67A7C948E}"/>
                </a:ext>
              </a:extLst>
            </p:cNvPr>
            <p:cNvSpPr/>
            <p:nvPr/>
          </p:nvSpPr>
          <p:spPr>
            <a:xfrm>
              <a:off x="6940866"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3" name="Rectangle 22">
              <a:extLst>
                <a:ext uri="{FF2B5EF4-FFF2-40B4-BE49-F238E27FC236}">
                  <a16:creationId xmlns:a16="http://schemas.microsoft.com/office/drawing/2014/main" id="{D64C402A-857C-0024-3816-C7B4C6D83D66}"/>
                </a:ext>
              </a:extLst>
            </p:cNvPr>
            <p:cNvSpPr/>
            <p:nvPr/>
          </p:nvSpPr>
          <p:spPr>
            <a:xfrm>
              <a:off x="7375872" y="165139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4" name="Rectangle 23">
              <a:extLst>
                <a:ext uri="{FF2B5EF4-FFF2-40B4-BE49-F238E27FC236}">
                  <a16:creationId xmlns:a16="http://schemas.microsoft.com/office/drawing/2014/main" id="{22EC61E3-6994-C8A9-230B-100257BD704E}"/>
                </a:ext>
              </a:extLst>
            </p:cNvPr>
            <p:cNvSpPr/>
            <p:nvPr/>
          </p:nvSpPr>
          <p:spPr>
            <a:xfrm>
              <a:off x="7810878" y="165139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Times New Roman" panose="02020603050405020304" pitchFamily="18" charset="0"/>
              </a:endParaRPr>
            </a:p>
          </p:txBody>
        </p:sp>
        <p:sp>
          <p:nvSpPr>
            <p:cNvPr id="25" name="Rectangle 24">
              <a:extLst>
                <a:ext uri="{FF2B5EF4-FFF2-40B4-BE49-F238E27FC236}">
                  <a16:creationId xmlns:a16="http://schemas.microsoft.com/office/drawing/2014/main" id="{173E35A7-3D6A-7C5F-8879-F5998036711C}"/>
                </a:ext>
              </a:extLst>
            </p:cNvPr>
            <p:cNvSpPr/>
            <p:nvPr/>
          </p:nvSpPr>
          <p:spPr>
            <a:xfrm>
              <a:off x="8245884" y="165139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Times New Roman" panose="02020603050405020304" pitchFamily="18" charset="0"/>
              </a:endParaRPr>
            </a:p>
          </p:txBody>
        </p:sp>
        <p:sp>
          <p:nvSpPr>
            <p:cNvPr id="26" name="Rectangle 25">
              <a:extLst>
                <a:ext uri="{FF2B5EF4-FFF2-40B4-BE49-F238E27FC236}">
                  <a16:creationId xmlns:a16="http://schemas.microsoft.com/office/drawing/2014/main" id="{EA2AA169-E880-651D-F362-9E57470462D0}"/>
                </a:ext>
              </a:extLst>
            </p:cNvPr>
            <p:cNvSpPr/>
            <p:nvPr/>
          </p:nvSpPr>
          <p:spPr>
            <a:xfrm>
              <a:off x="7375872" y="2095273"/>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C78363F6-17E2-D3EE-C15B-2A38FD273DFB}"/>
                </a:ext>
              </a:extLst>
            </p:cNvPr>
            <p:cNvSpPr/>
            <p:nvPr/>
          </p:nvSpPr>
          <p:spPr>
            <a:xfrm>
              <a:off x="7810878" y="2095273"/>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8" name="Rectangle 27">
              <a:extLst>
                <a:ext uri="{FF2B5EF4-FFF2-40B4-BE49-F238E27FC236}">
                  <a16:creationId xmlns:a16="http://schemas.microsoft.com/office/drawing/2014/main" id="{2849245D-A016-F775-0FCB-C43C74AA13DA}"/>
                </a:ext>
              </a:extLst>
            </p:cNvPr>
            <p:cNvSpPr/>
            <p:nvPr/>
          </p:nvSpPr>
          <p:spPr>
            <a:xfrm>
              <a:off x="8245884" y="2095273"/>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29" name="Rectangle 28">
              <a:extLst>
                <a:ext uri="{FF2B5EF4-FFF2-40B4-BE49-F238E27FC236}">
                  <a16:creationId xmlns:a16="http://schemas.microsoft.com/office/drawing/2014/main" id="{FE573157-AACA-8529-1C36-647D6CB718B9}"/>
                </a:ext>
              </a:extLst>
            </p:cNvPr>
            <p:cNvSpPr/>
            <p:nvPr/>
          </p:nvSpPr>
          <p:spPr>
            <a:xfrm>
              <a:off x="6505860" y="2095273"/>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Times New Roman" panose="02020603050405020304" pitchFamily="18" charset="0"/>
              </a:endParaRPr>
            </a:p>
          </p:txBody>
        </p:sp>
        <p:sp>
          <p:nvSpPr>
            <p:cNvPr id="30" name="Rectangle 29">
              <a:extLst>
                <a:ext uri="{FF2B5EF4-FFF2-40B4-BE49-F238E27FC236}">
                  <a16:creationId xmlns:a16="http://schemas.microsoft.com/office/drawing/2014/main" id="{ECB8F854-AAF0-FB0B-D9C9-CE1D8C8EF81E}"/>
                </a:ext>
              </a:extLst>
            </p:cNvPr>
            <p:cNvSpPr/>
            <p:nvPr/>
          </p:nvSpPr>
          <p:spPr>
            <a:xfrm>
              <a:off x="5200842" y="2095273"/>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cs typeface="Times New Roman" panose="02020603050405020304" pitchFamily="18" charset="0"/>
              </a:endParaRPr>
            </a:p>
          </p:txBody>
        </p:sp>
        <p:sp>
          <p:nvSpPr>
            <p:cNvPr id="31" name="Rectangle 30">
              <a:extLst>
                <a:ext uri="{FF2B5EF4-FFF2-40B4-BE49-F238E27FC236}">
                  <a16:creationId xmlns:a16="http://schemas.microsoft.com/office/drawing/2014/main" id="{9550413F-72F7-8BD6-F73B-4B461B85B2B0}"/>
                </a:ext>
              </a:extLst>
            </p:cNvPr>
            <p:cNvSpPr/>
            <p:nvPr/>
          </p:nvSpPr>
          <p:spPr>
            <a:xfrm>
              <a:off x="5635848" y="2095273"/>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cs typeface="Times New Roman" panose="02020603050405020304" pitchFamily="18" charset="0"/>
              </a:endParaRPr>
            </a:p>
          </p:txBody>
        </p:sp>
        <p:sp>
          <p:nvSpPr>
            <p:cNvPr id="32" name="Rectangle 31">
              <a:extLst>
                <a:ext uri="{FF2B5EF4-FFF2-40B4-BE49-F238E27FC236}">
                  <a16:creationId xmlns:a16="http://schemas.microsoft.com/office/drawing/2014/main" id="{D2DCD57F-A7A6-E6C9-AB58-A2284D64E20C}"/>
                </a:ext>
              </a:extLst>
            </p:cNvPr>
            <p:cNvSpPr/>
            <p:nvPr/>
          </p:nvSpPr>
          <p:spPr>
            <a:xfrm>
              <a:off x="6070854" y="2095273"/>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Times New Roman" panose="02020603050405020304" pitchFamily="18" charset="0"/>
              </a:endParaRPr>
            </a:p>
          </p:txBody>
        </p:sp>
        <p:sp>
          <p:nvSpPr>
            <p:cNvPr id="33" name="Rectangle 32">
              <a:extLst>
                <a:ext uri="{FF2B5EF4-FFF2-40B4-BE49-F238E27FC236}">
                  <a16:creationId xmlns:a16="http://schemas.microsoft.com/office/drawing/2014/main" id="{DB8B7951-8647-CCF3-3AD5-93FC5E2971A5}"/>
                </a:ext>
              </a:extLst>
            </p:cNvPr>
            <p:cNvSpPr/>
            <p:nvPr/>
          </p:nvSpPr>
          <p:spPr>
            <a:xfrm>
              <a:off x="6940866" y="2095273"/>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cs typeface="Times New Roman" panose="02020603050405020304" pitchFamily="18" charset="0"/>
                </a:rPr>
                <a:t>1</a:t>
              </a:r>
            </a:p>
          </p:txBody>
        </p:sp>
        <p:sp>
          <p:nvSpPr>
            <p:cNvPr id="34" name="TextBox 33">
              <a:extLst>
                <a:ext uri="{FF2B5EF4-FFF2-40B4-BE49-F238E27FC236}">
                  <a16:creationId xmlns:a16="http://schemas.microsoft.com/office/drawing/2014/main" id="{B6A2038A-7539-1403-3F74-1E3A5EEDF17D}"/>
                </a:ext>
              </a:extLst>
            </p:cNvPr>
            <p:cNvSpPr txBox="1"/>
            <p:nvPr/>
          </p:nvSpPr>
          <p:spPr>
            <a:xfrm rot="16200000">
              <a:off x="4576736" y="192956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35" name="TextBox 34">
              <a:extLst>
                <a:ext uri="{FF2B5EF4-FFF2-40B4-BE49-F238E27FC236}">
                  <a16:creationId xmlns:a16="http://schemas.microsoft.com/office/drawing/2014/main" id="{E1055628-4574-38B5-4A3A-8B1443F5A1A8}"/>
                </a:ext>
              </a:extLst>
            </p:cNvPr>
            <p:cNvSpPr txBox="1"/>
            <p:nvPr/>
          </p:nvSpPr>
          <p:spPr>
            <a:xfrm>
              <a:off x="6810945" y="2519438"/>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FE6BF10-FFE0-A8CF-E614-0BF5D5C23EE7}"/>
                    </a:ext>
                  </a:extLst>
                </p:cNvPr>
                <p:cNvSpPr txBox="1"/>
                <p:nvPr/>
              </p:nvSpPr>
              <p:spPr>
                <a:xfrm>
                  <a:off x="7202475" y="56275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36" name="TextBox 35">
                  <a:extLst>
                    <a:ext uri="{FF2B5EF4-FFF2-40B4-BE49-F238E27FC236}">
                      <a16:creationId xmlns:a16="http://schemas.microsoft.com/office/drawing/2014/main" id="{8FE6BF10-FFE0-A8CF-E614-0BF5D5C23EE7}"/>
                    </a:ext>
                  </a:extLst>
                </p:cNvPr>
                <p:cNvSpPr txBox="1">
                  <a:spLocks noRot="1" noChangeAspect="1" noMove="1" noResize="1" noEditPoints="1" noAdjustHandles="1" noChangeArrowheads="1" noChangeShapeType="1" noTextEdit="1"/>
                </p:cNvSpPr>
                <p:nvPr/>
              </p:nvSpPr>
              <p:spPr>
                <a:xfrm>
                  <a:off x="7202475" y="562759"/>
                  <a:ext cx="396240" cy="523220"/>
                </a:xfrm>
                <a:prstGeom prst="rect">
                  <a:avLst/>
                </a:prstGeom>
                <a:blipFill>
                  <a:blip r:embed="rId6"/>
                  <a:stretch>
                    <a:fillRect/>
                  </a:stretch>
                </a:blipFill>
              </p:spPr>
              <p:txBody>
                <a:bodyPr/>
                <a:lstStyle/>
                <a:p>
                  <a:r>
                    <a:rPr lang="en-US">
                      <a:noFill/>
                    </a:rPr>
                    <a:t> </a:t>
                  </a:r>
                </a:p>
              </p:txBody>
            </p:sp>
          </mc:Fallback>
        </mc:AlternateContent>
        <p:sp>
          <p:nvSpPr>
            <p:cNvPr id="37" name="Right Brace 36">
              <a:extLst>
                <a:ext uri="{FF2B5EF4-FFF2-40B4-BE49-F238E27FC236}">
                  <a16:creationId xmlns:a16="http://schemas.microsoft.com/office/drawing/2014/main" id="{39A48F85-E3E3-1C37-F380-BAECCF3B2CBF}"/>
                </a:ext>
              </a:extLst>
            </p:cNvPr>
            <p:cNvSpPr/>
            <p:nvPr/>
          </p:nvSpPr>
          <p:spPr>
            <a:xfrm rot="16200000">
              <a:off x="5933993" y="561310"/>
              <a:ext cx="273723" cy="174002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38" name="Right Brace 37">
              <a:extLst>
                <a:ext uri="{FF2B5EF4-FFF2-40B4-BE49-F238E27FC236}">
                  <a16:creationId xmlns:a16="http://schemas.microsoft.com/office/drawing/2014/main" id="{B2D76782-5B23-E224-FA59-9C6F4B92FBC3}"/>
                </a:ext>
              </a:extLst>
            </p:cNvPr>
            <p:cNvSpPr/>
            <p:nvPr/>
          </p:nvSpPr>
          <p:spPr>
            <a:xfrm rot="16200000">
              <a:off x="7246196" y="759669"/>
              <a:ext cx="290731" cy="901393"/>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39" name="Right Brace 38">
              <a:extLst>
                <a:ext uri="{FF2B5EF4-FFF2-40B4-BE49-F238E27FC236}">
                  <a16:creationId xmlns:a16="http://schemas.microsoft.com/office/drawing/2014/main" id="{EA6AEC68-F8F9-B120-9D0E-AAF8DAD39C39}"/>
                </a:ext>
              </a:extLst>
            </p:cNvPr>
            <p:cNvSpPr/>
            <p:nvPr/>
          </p:nvSpPr>
          <p:spPr>
            <a:xfrm rot="16200000">
              <a:off x="8144496" y="953791"/>
              <a:ext cx="234628" cy="838160"/>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AA19C22-31D8-62F7-E6BC-55CCF1B61C55}"/>
                    </a:ext>
                  </a:extLst>
                </p:cNvPr>
                <p:cNvSpPr txBox="1"/>
                <p:nvPr/>
              </p:nvSpPr>
              <p:spPr>
                <a:xfrm>
                  <a:off x="5880353" y="832512"/>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40" name="TextBox 39">
                  <a:extLst>
                    <a:ext uri="{FF2B5EF4-FFF2-40B4-BE49-F238E27FC236}">
                      <a16:creationId xmlns:a16="http://schemas.microsoft.com/office/drawing/2014/main" id="{FAA19C22-31D8-62F7-E6BC-55CCF1B61C55}"/>
                    </a:ext>
                  </a:extLst>
                </p:cNvPr>
                <p:cNvSpPr txBox="1">
                  <a:spLocks noRot="1" noChangeAspect="1" noMove="1" noResize="1" noEditPoints="1" noAdjustHandles="1" noChangeArrowheads="1" noChangeShapeType="1" noTextEdit="1"/>
                </p:cNvSpPr>
                <p:nvPr/>
              </p:nvSpPr>
              <p:spPr>
                <a:xfrm>
                  <a:off x="5880353" y="832512"/>
                  <a:ext cx="39624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10005E-69B0-4893-401F-C64FBCBFF327}"/>
                    </a:ext>
                  </a:extLst>
                </p:cNvPr>
                <p:cNvSpPr txBox="1"/>
                <p:nvPr/>
              </p:nvSpPr>
              <p:spPr>
                <a:xfrm>
                  <a:off x="8102433" y="749472"/>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41" name="TextBox 40">
                  <a:extLst>
                    <a:ext uri="{FF2B5EF4-FFF2-40B4-BE49-F238E27FC236}">
                      <a16:creationId xmlns:a16="http://schemas.microsoft.com/office/drawing/2014/main" id="{8010005E-69B0-4893-401F-C64FBCBFF327}"/>
                    </a:ext>
                  </a:extLst>
                </p:cNvPr>
                <p:cNvSpPr txBox="1">
                  <a:spLocks noRot="1" noChangeAspect="1" noMove="1" noResize="1" noEditPoints="1" noAdjustHandles="1" noChangeArrowheads="1" noChangeShapeType="1" noTextEdit="1"/>
                </p:cNvSpPr>
                <p:nvPr/>
              </p:nvSpPr>
              <p:spPr>
                <a:xfrm>
                  <a:off x="8102433" y="749472"/>
                  <a:ext cx="396240" cy="523220"/>
                </a:xfrm>
                <a:prstGeom prst="rect">
                  <a:avLst/>
                </a:prstGeom>
                <a:blipFill>
                  <a:blip r:embed="rId8"/>
                  <a:stretch>
                    <a:fillRect/>
                  </a:stretch>
                </a:blipFill>
              </p:spPr>
              <p:txBody>
                <a:bodyPr/>
                <a:lstStyle/>
                <a:p>
                  <a:r>
                    <a:rPr lang="en-US">
                      <a:noFill/>
                    </a:rPr>
                    <a:t> </a:t>
                  </a:r>
                </a:p>
              </p:txBody>
            </p:sp>
          </mc:Fallback>
        </mc:AlternateContent>
      </p:grpSp>
      <p:sp>
        <p:nvSpPr>
          <p:cNvPr id="43" name="TextBox 42">
            <a:extLst>
              <a:ext uri="{FF2B5EF4-FFF2-40B4-BE49-F238E27FC236}">
                <a16:creationId xmlns:a16="http://schemas.microsoft.com/office/drawing/2014/main" id="{14A140C6-E893-8F29-9A1D-3DA15DF79418}"/>
              </a:ext>
            </a:extLst>
          </p:cNvPr>
          <p:cNvSpPr txBox="1"/>
          <p:nvPr/>
        </p:nvSpPr>
        <p:spPr>
          <a:xfrm>
            <a:off x="1275445" y="1324553"/>
            <a:ext cx="3454792" cy="461665"/>
          </a:xfrm>
          <a:prstGeom prst="rect">
            <a:avLst/>
          </a:prstGeom>
          <a:noFill/>
        </p:spPr>
        <p:txBody>
          <a:bodyPr wrap="none" rtlCol="0">
            <a:spAutoFit/>
          </a:bodyPr>
          <a:lstStyle/>
          <a:p>
            <a:r>
              <a:rPr lang="en-US" sz="2400" dirty="0"/>
              <a:t>Example: Jaccard index</a:t>
            </a:r>
          </a:p>
        </p:txBody>
      </p:sp>
    </p:spTree>
    <p:extLst>
      <p:ext uri="{BB962C8B-B14F-4D97-AF65-F5344CB8AC3E}">
        <p14:creationId xmlns:p14="http://schemas.microsoft.com/office/powerpoint/2010/main" val="2088674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pools, dark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D73A3649-E78F-3D44-8F0A-3D5AEEADDA58}"/>
              </a:ext>
            </a:extLst>
          </p:cNvPr>
          <p:cNvSpPr txBox="1"/>
          <p:nvPr/>
        </p:nvSpPr>
        <p:spPr>
          <a:xfrm>
            <a:off x="294642" y="5938574"/>
            <a:ext cx="4161276"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Carmona &amp; </a:t>
            </a:r>
            <a:r>
              <a:rPr lang="en-US" sz="1600" dirty="0" err="1">
                <a:solidFill>
                  <a:srgbClr val="23373B"/>
                </a:solidFill>
                <a:latin typeface="Arial" panose="020B0604020202020204" pitchFamily="34" charset="0"/>
                <a:ea typeface="Droid Sans Fallback" pitchFamily="2"/>
                <a:cs typeface="Arial" panose="020B0604020202020204" pitchFamily="34" charset="0"/>
              </a:rPr>
              <a:t>Partel</a:t>
            </a:r>
            <a:r>
              <a:rPr lang="en-US" sz="1600" dirty="0">
                <a:solidFill>
                  <a:srgbClr val="23373B"/>
                </a:solidFill>
                <a:latin typeface="Arial" panose="020B0604020202020204" pitchFamily="34" charset="0"/>
                <a:ea typeface="Droid Sans Fallback" pitchFamily="2"/>
                <a:cs typeface="Arial" panose="020B0604020202020204" pitchFamily="34" charset="0"/>
              </a:rPr>
              <a:t> (2021) </a:t>
            </a:r>
            <a:r>
              <a:rPr lang="en-US" sz="1600" i="1" dirty="0">
                <a:solidFill>
                  <a:srgbClr val="23373B"/>
                </a:solidFill>
                <a:latin typeface="Arial" panose="020B0604020202020204" pitchFamily="34" charset="0"/>
                <a:ea typeface="Droid Sans Fallback" pitchFamily="2"/>
                <a:cs typeface="Arial" panose="020B0604020202020204" pitchFamily="34" charset="0"/>
              </a:rPr>
              <a:t>Global Ecology &amp; Biogeography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93B734AF-C6C5-1D63-6AB6-83E7382CDD5A}"/>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7C8C7ED-BAA3-EEC1-B3F4-0B0C2A1AE3BA}"/>
              </a:ext>
            </a:extLst>
          </p:cNvPr>
          <p:cNvPicPr>
            <a:picLocks noChangeAspect="1"/>
          </p:cNvPicPr>
          <p:nvPr/>
        </p:nvPicPr>
        <p:blipFill rotWithShape="1">
          <a:blip r:embed="rId3"/>
          <a:srcRect l="3510" t="1089" b="53710"/>
          <a:stretch/>
        </p:blipFill>
        <p:spPr>
          <a:xfrm>
            <a:off x="1333500" y="1519170"/>
            <a:ext cx="7630026" cy="3972463"/>
          </a:xfrm>
          <a:prstGeom prst="rect">
            <a:avLst/>
          </a:prstGeom>
        </p:spPr>
      </p:pic>
    </p:spTree>
    <p:extLst>
      <p:ext uri="{BB962C8B-B14F-4D97-AF65-F5344CB8AC3E}">
        <p14:creationId xmlns:p14="http://schemas.microsoft.com/office/powerpoint/2010/main" val="3317400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You should know</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3" name="TextBox 2">
            <a:extLst>
              <a:ext uri="{FF2B5EF4-FFF2-40B4-BE49-F238E27FC236}">
                <a16:creationId xmlns:a16="http://schemas.microsoft.com/office/drawing/2014/main" id="{EBCE27FE-EB96-B873-CDBE-54004AA486D4}"/>
              </a:ext>
            </a:extLst>
          </p:cNvPr>
          <p:cNvSpPr txBox="1"/>
          <p:nvPr/>
        </p:nvSpPr>
        <p:spPr>
          <a:xfrm>
            <a:off x="1438184" y="1455938"/>
            <a:ext cx="7741328" cy="437042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 difference between taxonomic, phylogenetic, and functional diversity</a:t>
            </a:r>
          </a:p>
          <a:p>
            <a:pPr marL="285750" indent="-285750">
              <a:spcAft>
                <a:spcPts val="1200"/>
              </a:spcAft>
              <a:buFont typeface="Arial" panose="020B0604020202020204" pitchFamily="34" charset="0"/>
              <a:buChar char="•"/>
            </a:pPr>
            <a:r>
              <a:rPr lang="en-US" dirty="0"/>
              <a:t>How are these measured (species richness, FD, PD)</a:t>
            </a:r>
          </a:p>
          <a:p>
            <a:pPr marL="285750" indent="-285750">
              <a:spcAft>
                <a:spcPts val="1200"/>
              </a:spcAft>
              <a:buFont typeface="Arial" panose="020B0604020202020204" pitchFamily="34" charset="0"/>
              <a:buChar char="•"/>
            </a:pPr>
            <a:r>
              <a:rPr lang="en-US" dirty="0"/>
              <a:t>The difference between </a:t>
            </a:r>
            <a:r>
              <a:rPr lang="en-US" b="1" dirty="0"/>
              <a:t>abundance-based and incidence-based </a:t>
            </a:r>
            <a:r>
              <a:rPr lang="en-US" dirty="0"/>
              <a:t>metrics</a:t>
            </a:r>
          </a:p>
          <a:p>
            <a:pPr marL="285750" indent="-285750">
              <a:spcAft>
                <a:spcPts val="1200"/>
              </a:spcAft>
              <a:buFont typeface="Arial" panose="020B0604020202020204" pitchFamily="34" charset="0"/>
              <a:buChar char="•"/>
            </a:pPr>
            <a:r>
              <a:rPr lang="en-US" dirty="0"/>
              <a:t>What is </a:t>
            </a:r>
            <a:r>
              <a:rPr lang="en-US" b="1" dirty="0"/>
              <a:t>species-abundance distribution</a:t>
            </a:r>
          </a:p>
          <a:p>
            <a:pPr marL="285750" indent="-285750">
              <a:spcAft>
                <a:spcPts val="1200"/>
              </a:spcAft>
              <a:buFont typeface="Arial" panose="020B0604020202020204" pitchFamily="34" charset="0"/>
              <a:buChar char="•"/>
            </a:pPr>
            <a:r>
              <a:rPr lang="en-US" dirty="0"/>
              <a:t>The difference between diversity and </a:t>
            </a:r>
            <a:r>
              <a:rPr lang="en-US" b="1" dirty="0"/>
              <a:t>evenness</a:t>
            </a:r>
          </a:p>
          <a:p>
            <a:pPr marL="285750" indent="-285750">
              <a:spcAft>
                <a:spcPts val="1200"/>
              </a:spcAft>
              <a:buFont typeface="Arial" panose="020B0604020202020204" pitchFamily="34" charset="0"/>
              <a:buChar char="•"/>
            </a:pPr>
            <a:r>
              <a:rPr lang="en-US" dirty="0"/>
              <a:t>What is </a:t>
            </a:r>
            <a:r>
              <a:rPr lang="en-US" b="1" dirty="0"/>
              <a:t>alpha, beta, and gamma </a:t>
            </a:r>
            <a:r>
              <a:rPr lang="en-US" dirty="0"/>
              <a:t>diversity</a:t>
            </a:r>
          </a:p>
          <a:p>
            <a:pPr marL="285750" indent="-285750">
              <a:spcAft>
                <a:spcPts val="1200"/>
              </a:spcAft>
              <a:buFont typeface="Arial" panose="020B0604020202020204" pitchFamily="34" charset="0"/>
              <a:buChar char="•"/>
            </a:pPr>
            <a:r>
              <a:rPr lang="en-US" dirty="0"/>
              <a:t>What are </a:t>
            </a:r>
            <a:r>
              <a:rPr lang="en-US" b="1" dirty="0"/>
              <a:t>species pools</a:t>
            </a:r>
          </a:p>
          <a:p>
            <a:pPr marL="285750" indent="-285750">
              <a:spcAft>
                <a:spcPts val="1200"/>
              </a:spcAft>
              <a:buFont typeface="Arial" panose="020B0604020202020204" pitchFamily="34" charset="0"/>
              <a:buChar char="•"/>
            </a:pPr>
            <a:endParaRPr lang="en-US" dirty="0"/>
          </a:p>
          <a:p>
            <a:pPr marL="285750" indent="-285750">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30798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Why biodiversity matters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92556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Two views on why biodiversity matters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3" name="TextBox 2">
            <a:extLst>
              <a:ext uri="{FF2B5EF4-FFF2-40B4-BE49-F238E27FC236}">
                <a16:creationId xmlns:a16="http://schemas.microsoft.com/office/drawing/2014/main" id="{3BD3C22E-3662-8CAA-02CF-F39B36F31339}"/>
              </a:ext>
            </a:extLst>
          </p:cNvPr>
          <p:cNvSpPr txBox="1"/>
          <p:nvPr/>
        </p:nvSpPr>
        <p:spPr>
          <a:xfrm>
            <a:off x="294642" y="603382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dirty="0">
                <a:solidFill>
                  <a:srgbClr val="23373B"/>
                </a:solidFill>
                <a:latin typeface="Arial" panose="020B0604020202020204" pitchFamily="34" charset="0"/>
                <a:ea typeface="Droid Sans Fallback" pitchFamily="2"/>
                <a:cs typeface="Arial" panose="020B0604020202020204" pitchFamily="34" charset="0"/>
              </a:rPr>
              <a:t>í</a:t>
            </a:r>
            <a:r>
              <a:rPr lang="en-US" sz="1600" dirty="0" err="1">
                <a:solidFill>
                  <a:srgbClr val="23373B"/>
                </a:solidFill>
                <a:latin typeface="Arial" panose="020B0604020202020204" pitchFamily="34" charset="0"/>
                <a:ea typeface="Droid Sans Fallback" pitchFamily="2"/>
                <a:cs typeface="Arial" panose="020B0604020202020204" pitchFamily="34" charset="0"/>
              </a:rPr>
              <a:t>az</a:t>
            </a:r>
            <a:r>
              <a:rPr lang="en-US" sz="1600" dirty="0">
                <a:solidFill>
                  <a:srgbClr val="23373B"/>
                </a:solidFill>
                <a:latin typeface="Arial" panose="020B0604020202020204" pitchFamily="34" charset="0"/>
                <a:ea typeface="Droid Sans Fallback" pitchFamily="2"/>
                <a:cs typeface="Arial" panose="020B0604020202020204" pitchFamily="34" charset="0"/>
              </a:rPr>
              <a:t> &amp; Malhi (2022) </a:t>
            </a:r>
            <a:r>
              <a:rPr lang="en-US" sz="1600" i="1" dirty="0">
                <a:solidFill>
                  <a:srgbClr val="23373B"/>
                </a:solidFill>
                <a:latin typeface="Arial" panose="020B0604020202020204" pitchFamily="34" charset="0"/>
                <a:ea typeface="Droid Sans Fallback" pitchFamily="2"/>
                <a:cs typeface="Arial" panose="020B0604020202020204" pitchFamily="34" charset="0"/>
              </a:rPr>
              <a:t>Annual Review of Environment and Resources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sp>
        <p:nvSpPr>
          <p:cNvPr id="7" name="TextBox 6">
            <a:extLst>
              <a:ext uri="{FF2B5EF4-FFF2-40B4-BE49-F238E27FC236}">
                <a16:creationId xmlns:a16="http://schemas.microsoft.com/office/drawing/2014/main" id="{85B58B6E-DC24-A834-2BAA-7756F7493C40}"/>
              </a:ext>
            </a:extLst>
          </p:cNvPr>
          <p:cNvSpPr txBox="1"/>
          <p:nvPr/>
        </p:nvSpPr>
        <p:spPr>
          <a:xfrm>
            <a:off x="1268967" y="1070883"/>
            <a:ext cx="8907965" cy="4678204"/>
          </a:xfrm>
          <a:prstGeom prst="rect">
            <a:avLst/>
          </a:prstGeom>
          <a:noFill/>
        </p:spPr>
        <p:txBody>
          <a:bodyPr wrap="square" rtlCol="0">
            <a:spAutoFit/>
          </a:bodyPr>
          <a:lstStyle/>
          <a:p>
            <a:pPr>
              <a:spcAft>
                <a:spcPts val="1200"/>
              </a:spcAft>
            </a:pPr>
            <a:r>
              <a:rPr lang="en-US" b="1" dirty="0"/>
              <a:t>Biocentric views</a:t>
            </a:r>
          </a:p>
          <a:p>
            <a:pPr marL="285750" indent="-285750">
              <a:spcAft>
                <a:spcPts val="1200"/>
              </a:spcAft>
              <a:buFont typeface="Arial" panose="020B0604020202020204" pitchFamily="34" charset="0"/>
              <a:buChar char="•"/>
            </a:pPr>
            <a:r>
              <a:rPr lang="en-US" dirty="0"/>
              <a:t>favor intrinsic values</a:t>
            </a:r>
          </a:p>
          <a:p>
            <a:pPr marL="285750" indent="-285750">
              <a:spcAft>
                <a:spcPts val="1200"/>
              </a:spcAft>
              <a:buFont typeface="Arial" panose="020B0604020202020204" pitchFamily="34" charset="0"/>
              <a:buChar char="•"/>
            </a:pPr>
            <a:r>
              <a:rPr lang="en-US" dirty="0"/>
              <a:t>unrelated to humans</a:t>
            </a:r>
          </a:p>
          <a:p>
            <a:pPr marL="285750" indent="-285750">
              <a:spcAft>
                <a:spcPts val="1200"/>
              </a:spcAft>
              <a:buFont typeface="Arial" panose="020B0604020202020204" pitchFamily="34" charset="0"/>
              <a:buChar char="•"/>
            </a:pPr>
            <a:r>
              <a:rPr lang="en-US" dirty="0"/>
              <a:t>entities irreplaceable</a:t>
            </a:r>
          </a:p>
          <a:p>
            <a:pPr marL="285750" indent="-285750">
              <a:spcAft>
                <a:spcPts val="1200"/>
              </a:spcAft>
              <a:buFont typeface="Arial" panose="020B0604020202020204" pitchFamily="34" charset="0"/>
              <a:buChar char="•"/>
            </a:pPr>
            <a:r>
              <a:rPr lang="en-US" dirty="0"/>
              <a:t>Championed by nature lovers and conservationists</a:t>
            </a:r>
          </a:p>
          <a:p>
            <a:pPr marL="285750" indent="-285750">
              <a:spcAft>
                <a:spcPts val="1200"/>
              </a:spcAft>
              <a:buFont typeface="Arial" panose="020B0604020202020204" pitchFamily="34" charset="0"/>
              <a:buChar char="•"/>
            </a:pPr>
            <a:r>
              <a:rPr lang="en-US" b="1" dirty="0"/>
              <a:t>-&gt; Ecosystem function, functional traits</a:t>
            </a:r>
          </a:p>
          <a:p>
            <a:pPr>
              <a:spcAft>
                <a:spcPts val="1200"/>
              </a:spcAft>
            </a:pPr>
            <a:r>
              <a:rPr lang="en-US" b="1" dirty="0"/>
              <a:t>Anthropocentric views</a:t>
            </a:r>
          </a:p>
          <a:p>
            <a:pPr marL="285750" indent="-285750">
              <a:spcAft>
                <a:spcPts val="1200"/>
              </a:spcAft>
              <a:buFont typeface="Arial" panose="020B0604020202020204" pitchFamily="34" charset="0"/>
              <a:buChar char="•"/>
            </a:pPr>
            <a:r>
              <a:rPr lang="en-US" dirty="0"/>
              <a:t>favor human-focused values</a:t>
            </a:r>
          </a:p>
          <a:p>
            <a:pPr marL="285750" indent="-285750">
              <a:spcAft>
                <a:spcPts val="1200"/>
              </a:spcAft>
              <a:buFont typeface="Arial" panose="020B0604020202020204" pitchFamily="34" charset="0"/>
              <a:buChar char="•"/>
            </a:pPr>
            <a:r>
              <a:rPr lang="en-US" dirty="0"/>
              <a:t>strongly instrumental</a:t>
            </a:r>
          </a:p>
          <a:p>
            <a:pPr marL="285750" indent="-285750">
              <a:spcAft>
                <a:spcPts val="1200"/>
              </a:spcAft>
              <a:buFont typeface="Arial" panose="020B0604020202020204" pitchFamily="34" charset="0"/>
              <a:buChar char="•"/>
            </a:pPr>
            <a:r>
              <a:rPr lang="en-US" dirty="0"/>
              <a:t>entities often seem replaceable</a:t>
            </a:r>
          </a:p>
          <a:p>
            <a:pPr marL="285750" indent="-285750">
              <a:spcAft>
                <a:spcPts val="1200"/>
              </a:spcAft>
              <a:buFont typeface="Arial" panose="020B0604020202020204" pitchFamily="34" charset="0"/>
              <a:buChar char="•"/>
            </a:pPr>
            <a:r>
              <a:rPr lang="en-US" b="1" dirty="0"/>
              <a:t>-&gt; Ecosystem services,</a:t>
            </a:r>
            <a:r>
              <a:rPr lang="en-US" dirty="0"/>
              <a:t> </a:t>
            </a:r>
            <a:r>
              <a:rPr lang="en-US" b="1" dirty="0"/>
              <a:t>Nature’s contribution to people</a:t>
            </a:r>
            <a:endParaRPr lang="en-US" dirty="0"/>
          </a:p>
        </p:txBody>
      </p:sp>
    </p:spTree>
    <p:extLst>
      <p:ext uri="{BB962C8B-B14F-4D97-AF65-F5344CB8AC3E}">
        <p14:creationId xmlns:p14="http://schemas.microsoft.com/office/powerpoint/2010/main" val="221988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Biodiversity-ecosystem function (BEF): </a:t>
            </a:r>
            <a:r>
              <a:rPr lang="en-US" b="1" dirty="0"/>
              <a:t>productivity</a:t>
            </a:r>
            <a:r>
              <a:rPr lang="en-US" dirty="0"/>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Tilman &amp; Downing (1994)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Loreau</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1032" name="Picture 8">
            <a:extLst>
              <a:ext uri="{FF2B5EF4-FFF2-40B4-BE49-F238E27FC236}">
                <a16:creationId xmlns:a16="http://schemas.microsoft.com/office/drawing/2014/main" id="{0C969EDA-ED7C-34D3-F9C5-3A65550BA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74391"/>
            <a:ext cx="2574080" cy="215193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A00AF1F-E369-7227-ACC3-479088832B5B}"/>
              </a:ext>
            </a:extLst>
          </p:cNvPr>
          <p:cNvGrpSpPr/>
          <p:nvPr/>
        </p:nvGrpSpPr>
        <p:grpSpPr>
          <a:xfrm>
            <a:off x="5203539" y="1664626"/>
            <a:ext cx="4906392" cy="3071547"/>
            <a:chOff x="4261282" y="948000"/>
            <a:chExt cx="3622631" cy="2144738"/>
          </a:xfrm>
        </p:grpSpPr>
        <p:pic>
          <p:nvPicPr>
            <p:cNvPr id="20" name="Picture 19">
              <a:extLst>
                <a:ext uri="{FF2B5EF4-FFF2-40B4-BE49-F238E27FC236}">
                  <a16:creationId xmlns:a16="http://schemas.microsoft.com/office/drawing/2014/main" id="{5C131E42-EC38-8873-7E88-B46CA102C088}"/>
                </a:ext>
              </a:extLst>
            </p:cNvPr>
            <p:cNvPicPr>
              <a:picLocks noChangeAspect="1"/>
            </p:cNvPicPr>
            <p:nvPr/>
          </p:nvPicPr>
          <p:blipFill rotWithShape="1">
            <a:blip r:embed="rId4"/>
            <a:srcRect b="3302"/>
            <a:stretch/>
          </p:blipFill>
          <p:spPr>
            <a:xfrm>
              <a:off x="4471254" y="948000"/>
              <a:ext cx="3412659" cy="2144738"/>
            </a:xfrm>
            <a:prstGeom prst="rect">
              <a:avLst/>
            </a:prstGeom>
          </p:spPr>
        </p:pic>
        <p:pic>
          <p:nvPicPr>
            <p:cNvPr id="22" name="Picture 21">
              <a:extLst>
                <a:ext uri="{FF2B5EF4-FFF2-40B4-BE49-F238E27FC236}">
                  <a16:creationId xmlns:a16="http://schemas.microsoft.com/office/drawing/2014/main" id="{D18049A3-7DFD-170B-7651-AB56D81775E6}"/>
                </a:ext>
              </a:extLst>
            </p:cNvPr>
            <p:cNvPicPr>
              <a:picLocks noChangeAspect="1"/>
            </p:cNvPicPr>
            <p:nvPr/>
          </p:nvPicPr>
          <p:blipFill>
            <a:blip r:embed="rId5"/>
            <a:stretch>
              <a:fillRect/>
            </a:stretch>
          </p:blipFill>
          <p:spPr>
            <a:xfrm>
              <a:off x="4261282" y="1127651"/>
              <a:ext cx="280994" cy="1489211"/>
            </a:xfrm>
            <a:prstGeom prst="rect">
              <a:avLst/>
            </a:prstGeom>
          </p:spPr>
        </p:pic>
      </p:grpSp>
      <p:pic>
        <p:nvPicPr>
          <p:cNvPr id="3" name="Picture 4" descr="G. David Tilman | College of Biological Sciences">
            <a:extLst>
              <a:ext uri="{FF2B5EF4-FFF2-40B4-BE49-F238E27FC236}">
                <a16:creationId xmlns:a16="http://schemas.microsoft.com/office/drawing/2014/main" id="{C2B4F580-BA4C-E9AA-12EA-FBE77D2E7ACA}"/>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017772" y="3360258"/>
            <a:ext cx="1205536" cy="14965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150FD8-0001-AF4F-AD23-096E45470783}"/>
              </a:ext>
            </a:extLst>
          </p:cNvPr>
          <p:cNvSpPr txBox="1"/>
          <p:nvPr/>
        </p:nvSpPr>
        <p:spPr>
          <a:xfrm>
            <a:off x="1184410" y="4933491"/>
            <a:ext cx="2967679" cy="798765"/>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Tilman:</a:t>
            </a:r>
          </a:p>
          <a:p>
            <a:pPr marL="0" marR="0" lvl="0" indent="0" algn="ctr"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a:t>
            </a:r>
          </a:p>
        </p:txBody>
      </p:sp>
    </p:spTree>
    <p:extLst>
      <p:ext uri="{BB962C8B-B14F-4D97-AF65-F5344CB8AC3E}">
        <p14:creationId xmlns:p14="http://schemas.microsoft.com/office/powerpoint/2010/main" val="4018410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Biodiversity-ecosystem function (BEF): </a:t>
            </a:r>
            <a:r>
              <a:rPr lang="en-US" b="1" dirty="0"/>
              <a:t>stability</a:t>
            </a:r>
            <a:r>
              <a:rPr lang="en-US" dirty="0"/>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Tilman, Reich &amp; Knops (2006)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grpSp>
        <p:nvGrpSpPr>
          <p:cNvPr id="18" name="Group 17">
            <a:extLst>
              <a:ext uri="{FF2B5EF4-FFF2-40B4-BE49-F238E27FC236}">
                <a16:creationId xmlns:a16="http://schemas.microsoft.com/office/drawing/2014/main" id="{9FD090C0-7B60-8BEB-CFBA-DFA6D5355438}"/>
              </a:ext>
            </a:extLst>
          </p:cNvPr>
          <p:cNvGrpSpPr/>
          <p:nvPr/>
        </p:nvGrpSpPr>
        <p:grpSpPr>
          <a:xfrm>
            <a:off x="1333500" y="3158636"/>
            <a:ext cx="8964093" cy="2490801"/>
            <a:chOff x="1408459" y="1532361"/>
            <a:chExt cx="8964093" cy="2490801"/>
          </a:xfrm>
        </p:grpSpPr>
        <p:pic>
          <p:nvPicPr>
            <p:cNvPr id="12" name="Picture 11">
              <a:extLst>
                <a:ext uri="{FF2B5EF4-FFF2-40B4-BE49-F238E27FC236}">
                  <a16:creationId xmlns:a16="http://schemas.microsoft.com/office/drawing/2014/main" id="{085830F2-6DD9-AE9B-ED87-33B42F9BE45D}"/>
                </a:ext>
              </a:extLst>
            </p:cNvPr>
            <p:cNvPicPr>
              <a:picLocks noChangeAspect="1"/>
            </p:cNvPicPr>
            <p:nvPr/>
          </p:nvPicPr>
          <p:blipFill rotWithShape="1">
            <a:blip r:embed="rId3"/>
            <a:srcRect l="10348" t="722" r="11020" b="28801"/>
            <a:stretch/>
          </p:blipFill>
          <p:spPr>
            <a:xfrm>
              <a:off x="7525180" y="1556175"/>
              <a:ext cx="2847372" cy="2419613"/>
            </a:xfrm>
            <a:prstGeom prst="rect">
              <a:avLst/>
            </a:prstGeom>
          </p:spPr>
        </p:pic>
        <p:pic>
          <p:nvPicPr>
            <p:cNvPr id="14" name="Picture 13">
              <a:extLst>
                <a:ext uri="{FF2B5EF4-FFF2-40B4-BE49-F238E27FC236}">
                  <a16:creationId xmlns:a16="http://schemas.microsoft.com/office/drawing/2014/main" id="{267D5183-C64E-8273-147B-0E15818ED420}"/>
                </a:ext>
              </a:extLst>
            </p:cNvPr>
            <p:cNvPicPr>
              <a:picLocks noChangeAspect="1"/>
            </p:cNvPicPr>
            <p:nvPr/>
          </p:nvPicPr>
          <p:blipFill>
            <a:blip r:embed="rId4"/>
            <a:stretch>
              <a:fillRect/>
            </a:stretch>
          </p:blipFill>
          <p:spPr>
            <a:xfrm>
              <a:off x="4542276" y="1560392"/>
              <a:ext cx="2847372" cy="2415396"/>
            </a:xfrm>
            <a:prstGeom prst="rect">
              <a:avLst/>
            </a:prstGeom>
          </p:spPr>
        </p:pic>
        <p:pic>
          <p:nvPicPr>
            <p:cNvPr id="16" name="Picture 15">
              <a:extLst>
                <a:ext uri="{FF2B5EF4-FFF2-40B4-BE49-F238E27FC236}">
                  <a16:creationId xmlns:a16="http://schemas.microsoft.com/office/drawing/2014/main" id="{27996B5C-3DDB-9C44-910F-F96F948F7B9A}"/>
                </a:ext>
              </a:extLst>
            </p:cNvPr>
            <p:cNvPicPr>
              <a:picLocks noChangeAspect="1"/>
            </p:cNvPicPr>
            <p:nvPr/>
          </p:nvPicPr>
          <p:blipFill>
            <a:blip r:embed="rId5"/>
            <a:stretch>
              <a:fillRect/>
            </a:stretch>
          </p:blipFill>
          <p:spPr>
            <a:xfrm>
              <a:off x="1408459" y="1532361"/>
              <a:ext cx="2847372" cy="2242868"/>
            </a:xfrm>
            <a:prstGeom prst="rect">
              <a:avLst/>
            </a:prstGeom>
          </p:spPr>
        </p:pic>
        <p:sp>
          <p:nvSpPr>
            <p:cNvPr id="17" name="TextBox 16">
              <a:extLst>
                <a:ext uri="{FF2B5EF4-FFF2-40B4-BE49-F238E27FC236}">
                  <a16:creationId xmlns:a16="http://schemas.microsoft.com/office/drawing/2014/main" id="{4B23BC84-A693-386D-54F7-A0B8F20791FE}"/>
                </a:ext>
              </a:extLst>
            </p:cNvPr>
            <p:cNvSpPr txBox="1"/>
            <p:nvPr/>
          </p:nvSpPr>
          <p:spPr>
            <a:xfrm>
              <a:off x="1819448" y="3746163"/>
              <a:ext cx="2359941" cy="276999"/>
            </a:xfrm>
            <a:prstGeom prst="rect">
              <a:avLst/>
            </a:prstGeom>
            <a:noFill/>
          </p:spPr>
          <p:txBody>
            <a:bodyPr wrap="none" rtlCol="0">
              <a:spAutoFit/>
            </a:bodyPr>
            <a:lstStyle/>
            <a:p>
              <a:r>
                <a:rPr lang="en-US" sz="1200" dirty="0"/>
                <a:t>Initial treatment species number</a:t>
              </a:r>
            </a:p>
          </p:txBody>
        </p:sp>
      </p:grpSp>
      <p:pic>
        <p:nvPicPr>
          <p:cNvPr id="1032" name="Picture 8">
            <a:extLst>
              <a:ext uri="{FF2B5EF4-FFF2-40B4-BE49-F238E27FC236}">
                <a16:creationId xmlns:a16="http://schemas.microsoft.com/office/drawing/2014/main" id="{0C969EDA-ED7C-34D3-F9C5-3A65550BA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1051456"/>
            <a:ext cx="2146547" cy="179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42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Mechanisms behind the diversity-productivity relationship: Biodiversity effects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Loreau</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 name="Picture 2">
            <a:extLst>
              <a:ext uri="{FF2B5EF4-FFF2-40B4-BE49-F238E27FC236}">
                <a16:creationId xmlns:a16="http://schemas.microsoft.com/office/drawing/2014/main" id="{120F09D0-2340-636E-D225-187F9C310EC0}"/>
              </a:ext>
            </a:extLst>
          </p:cNvPr>
          <p:cNvPicPr>
            <a:picLocks noChangeAspect="1"/>
          </p:cNvPicPr>
          <p:nvPr/>
        </p:nvPicPr>
        <p:blipFill>
          <a:blip r:embed="rId3"/>
          <a:stretch>
            <a:fillRect/>
          </a:stretch>
        </p:blipFill>
        <p:spPr>
          <a:xfrm>
            <a:off x="1212532" y="1134914"/>
            <a:ext cx="6182567" cy="4300577"/>
          </a:xfrm>
          <a:prstGeom prst="rect">
            <a:avLst/>
          </a:prstGeom>
        </p:spPr>
      </p:pic>
      <p:sp>
        <p:nvSpPr>
          <p:cNvPr id="7" name="TextBox 6">
            <a:extLst>
              <a:ext uri="{FF2B5EF4-FFF2-40B4-BE49-F238E27FC236}">
                <a16:creationId xmlns:a16="http://schemas.microsoft.com/office/drawing/2014/main" id="{F0BA8CF9-E01F-71D8-6CA2-D2663FFDE418}"/>
              </a:ext>
            </a:extLst>
          </p:cNvPr>
          <p:cNvSpPr txBox="1"/>
          <p:nvPr/>
        </p:nvSpPr>
        <p:spPr>
          <a:xfrm>
            <a:off x="7829551" y="1476375"/>
            <a:ext cx="3571876" cy="3970318"/>
          </a:xfrm>
          <a:prstGeom prst="rect">
            <a:avLst/>
          </a:prstGeom>
          <a:noFill/>
        </p:spPr>
        <p:txBody>
          <a:bodyPr wrap="square" rtlCol="0">
            <a:spAutoFit/>
          </a:bodyPr>
          <a:lstStyle/>
          <a:p>
            <a:r>
              <a:rPr lang="en-US" b="1" dirty="0"/>
              <a:t>Complementarity</a:t>
            </a:r>
            <a:r>
              <a:rPr lang="en-US" dirty="0"/>
              <a:t> – each species has different sets of traits, and exploits different niche</a:t>
            </a:r>
          </a:p>
          <a:p>
            <a:endParaRPr lang="en-US" dirty="0"/>
          </a:p>
          <a:p>
            <a:r>
              <a:rPr lang="en-US" dirty="0"/>
              <a:t>Example: </a:t>
            </a:r>
            <a:r>
              <a:rPr lang="en-US" b="1" dirty="0"/>
              <a:t>Grasslands</a:t>
            </a:r>
            <a:r>
              <a:rPr lang="en-US" dirty="0"/>
              <a:t>, where each species takes nutrients from different depths, grows at different time, and tolerates different shade intensity. </a:t>
            </a:r>
          </a:p>
          <a:p>
            <a:endParaRPr lang="en-US" dirty="0"/>
          </a:p>
          <a:p>
            <a:r>
              <a:rPr lang="en-US" b="1" dirty="0"/>
              <a:t>Sampling effect </a:t>
            </a:r>
            <a:r>
              <a:rPr lang="en-US" dirty="0"/>
              <a:t>– the more species we sample from species pool, the higher the chance that we sample a productive one</a:t>
            </a:r>
          </a:p>
        </p:txBody>
      </p:sp>
    </p:spTree>
    <p:extLst>
      <p:ext uri="{BB962C8B-B14F-4D97-AF65-F5344CB8AC3E}">
        <p14:creationId xmlns:p14="http://schemas.microsoft.com/office/powerpoint/2010/main" val="3307168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BEF in Chinese subtropical forest experiment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Huang et al. (2018)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b</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ef-china.com</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7" name="Picture 6">
            <a:extLst>
              <a:ext uri="{FF2B5EF4-FFF2-40B4-BE49-F238E27FC236}">
                <a16:creationId xmlns:a16="http://schemas.microsoft.com/office/drawing/2014/main" id="{86696284-54E0-B362-9E87-6CB38161676A}"/>
              </a:ext>
            </a:extLst>
          </p:cNvPr>
          <p:cNvPicPr>
            <a:picLocks noChangeAspect="1"/>
          </p:cNvPicPr>
          <p:nvPr/>
        </p:nvPicPr>
        <p:blipFill>
          <a:blip r:embed="rId3"/>
          <a:stretch>
            <a:fillRect/>
          </a:stretch>
        </p:blipFill>
        <p:spPr>
          <a:xfrm>
            <a:off x="5940641" y="1329904"/>
            <a:ext cx="5284956" cy="4846734"/>
          </a:xfrm>
          <a:prstGeom prst="rect">
            <a:avLst/>
          </a:prstGeom>
        </p:spPr>
      </p:pic>
      <p:pic>
        <p:nvPicPr>
          <p:cNvPr id="1030" name="Picture 6">
            <a:extLst>
              <a:ext uri="{FF2B5EF4-FFF2-40B4-BE49-F238E27FC236}">
                <a16:creationId xmlns:a16="http://schemas.microsoft.com/office/drawing/2014/main" id="{671154D6-975A-2287-1318-001061C645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06" r="8323"/>
          <a:stretch/>
        </p:blipFill>
        <p:spPr bwMode="auto">
          <a:xfrm>
            <a:off x="1333500" y="1329904"/>
            <a:ext cx="4303820" cy="1571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9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solidFill>
                  <a:schemeClr val="tx1"/>
                </a:solidFill>
              </a:rPr>
              <a:t>Biodivesity</a:t>
            </a:r>
            <a:r>
              <a:rPr lang="en-US" dirty="0">
                <a:solidFill>
                  <a:schemeClr val="tx1"/>
                </a:solidFill>
              </a:rPr>
              <a:t> – a one-slide history of the concept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itle 1">
            <a:extLst>
              <a:ext uri="{FF2B5EF4-FFF2-40B4-BE49-F238E27FC236}">
                <a16:creationId xmlns:a16="http://schemas.microsoft.com/office/drawing/2014/main" id="{C29B5A45-B6F4-26E6-39C4-A1118E064FC7}"/>
              </a:ext>
            </a:extLst>
          </p:cNvPr>
          <p:cNvSpPr txBox="1">
            <a:spLocks/>
          </p:cNvSpPr>
          <p:nvPr/>
        </p:nvSpPr>
        <p:spPr>
          <a:xfrm>
            <a:off x="0" y="-1"/>
            <a:ext cx="12192000" cy="681037"/>
          </a:xfrm>
          <a:prstGeom prst="rect">
            <a:avLst/>
          </a:prstGeom>
          <a:solidFill>
            <a:schemeClr val="bg1">
              <a:lumMod val="85000"/>
            </a:schemeClr>
          </a:solidFill>
        </p:spPr>
        <p:txBody>
          <a:bodyPr vert="horz" lIns="91440" tIns="45720" rIns="91440" bIns="45720" rtlCol="0" anchor="ctr">
            <a:normAutofit/>
          </a:bodyPr>
          <a:lstStyle>
            <a:lvl1pPr marL="274320"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dirty="0"/>
              <a:t>Charles Darwin – the Entangled Bank</a:t>
            </a:r>
            <a:endParaRPr lang="cs-CZ" dirty="0"/>
          </a:p>
        </p:txBody>
      </p:sp>
      <p:sp>
        <p:nvSpPr>
          <p:cNvPr id="9" name="Slide Number Placeholder 3">
            <a:extLst>
              <a:ext uri="{FF2B5EF4-FFF2-40B4-BE49-F238E27FC236}">
                <a16:creationId xmlns:a16="http://schemas.microsoft.com/office/drawing/2014/main" id="{C6F99E6D-7482-FFA4-BC17-69475128E46B}"/>
              </a:ext>
            </a:extLst>
          </p:cNvPr>
          <p:cNvSpPr txBox="1">
            <a:spLocks/>
          </p:cNvSpPr>
          <p:nvPr/>
        </p:nvSpPr>
        <p:spPr>
          <a:xfrm>
            <a:off x="9448800" y="6578082"/>
            <a:ext cx="2743200" cy="279918"/>
          </a:xfrm>
          <a:prstGeom prst="rect">
            <a:avLst/>
          </a:prstGeom>
          <a:solidFill>
            <a:schemeClr val="bg1">
              <a:lumMod val="85000"/>
            </a:schemeClr>
          </a:solidFill>
        </p:spPr>
        <p:txBody>
          <a:bodyPr vert="horz" lIns="91440" tIns="45720" rIns="91440" bIns="45720" rtlCol="0" anchor="ctr"/>
          <a:lstStyle>
            <a:defPPr>
              <a:defRPr lang="cs-CZ"/>
            </a:defPPr>
            <a:lvl1pPr marL="0" algn="ctr"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13B397D-D41F-492E-ABE2-B3390F73867D}" type="slidenum">
              <a:rPr lang="cs-CZ" smtClean="0"/>
              <a:pPr/>
              <a:t>3</a:t>
            </a:fld>
            <a:endParaRPr lang="cs-CZ" dirty="0"/>
          </a:p>
        </p:txBody>
      </p:sp>
      <p:sp>
        <p:nvSpPr>
          <p:cNvPr id="10" name="TextBox 9">
            <a:extLst>
              <a:ext uri="{FF2B5EF4-FFF2-40B4-BE49-F238E27FC236}">
                <a16:creationId xmlns:a16="http://schemas.microsoft.com/office/drawing/2014/main" id="{2D3C4552-2D0E-DB28-6CBB-FEFBC97B011A}"/>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1" name="Straight Connector 10">
            <a:extLst>
              <a:ext uri="{FF2B5EF4-FFF2-40B4-BE49-F238E27FC236}">
                <a16:creationId xmlns:a16="http://schemas.microsoft.com/office/drawing/2014/main" id="{E49A4060-9F51-0268-0105-8B0E83D545BB}"/>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2">
            <a:extLst>
              <a:ext uri="{FF2B5EF4-FFF2-40B4-BE49-F238E27FC236}">
                <a16:creationId xmlns:a16="http://schemas.microsoft.com/office/drawing/2014/main" id="{A2403C61-60C1-DA51-6401-92958CCAEE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494698"/>
            <a:ext cx="2360676" cy="3315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DA85FEB-07D4-4C3D-2242-13A854DA9DB3}"/>
              </a:ext>
            </a:extLst>
          </p:cNvPr>
          <p:cNvSpPr txBox="1"/>
          <p:nvPr/>
        </p:nvSpPr>
        <p:spPr>
          <a:xfrm>
            <a:off x="4677156" y="962333"/>
            <a:ext cx="6099048" cy="4401205"/>
          </a:xfrm>
          <a:prstGeom prst="rect">
            <a:avLst/>
          </a:prstGeom>
          <a:noFill/>
        </p:spPr>
        <p:txBody>
          <a:bodyPr wrap="square">
            <a:spAutoFit/>
          </a:bodyPr>
          <a:lstStyle/>
          <a:p>
            <a:r>
              <a:rPr lang="en-US" sz="1400" b="0" i="0" dirty="0">
                <a:solidFill>
                  <a:srgbClr val="000000"/>
                </a:solidFill>
                <a:effectLst/>
                <a:latin typeface="Arial" panose="020B0604020202020204" pitchFamily="34" charset="0"/>
              </a:rPr>
              <a:t>The last paragraph of </a:t>
            </a:r>
            <a:r>
              <a:rPr lang="en-US" sz="1400" b="0" i="1" dirty="0">
                <a:solidFill>
                  <a:srgbClr val="000000"/>
                </a:solidFill>
                <a:effectLst/>
                <a:latin typeface="Arial" panose="020B0604020202020204" pitchFamily="34" charset="0"/>
              </a:rPr>
              <a:t>On the Origin of Species</a:t>
            </a:r>
            <a:r>
              <a:rPr lang="en-US" sz="1400" b="0" i="0" dirty="0">
                <a:solidFill>
                  <a:srgbClr val="000000"/>
                </a:solidFill>
                <a:effectLst/>
                <a:latin typeface="Arial" panose="020B0604020202020204" pitchFamily="34" charset="0"/>
              </a:rPr>
              <a:t>:</a:t>
            </a:r>
          </a:p>
          <a:p>
            <a:endParaRPr lang="en-US" sz="1400" b="0" i="0" dirty="0">
              <a:solidFill>
                <a:srgbClr val="000000"/>
              </a:solidFill>
              <a:effectLst/>
              <a:latin typeface="Arial" panose="020B0604020202020204" pitchFamily="34" charset="0"/>
            </a:endParaRPr>
          </a:p>
          <a:p>
            <a:r>
              <a:rPr lang="en-US" sz="1400" b="0" i="0" dirty="0">
                <a:solidFill>
                  <a:srgbClr val="000000"/>
                </a:solidFill>
                <a:effectLst/>
                <a:latin typeface="Arial" panose="020B0604020202020204" pitchFamily="34" charset="0"/>
              </a:rPr>
              <a:t>"It is interesting to contemplate a </a:t>
            </a:r>
            <a:r>
              <a:rPr lang="en-US" sz="1400" b="1" i="0" dirty="0">
                <a:solidFill>
                  <a:srgbClr val="000000"/>
                </a:solidFill>
                <a:effectLst/>
                <a:latin typeface="Arial" panose="020B0604020202020204" pitchFamily="34" charset="0"/>
              </a:rPr>
              <a:t>tangled bank</a:t>
            </a:r>
            <a:r>
              <a:rPr lang="en-US" sz="1400" b="0" i="0" dirty="0">
                <a:solidFill>
                  <a:srgbClr val="000000"/>
                </a:solidFill>
                <a:effectLst/>
                <a:latin typeface="Arial" panose="020B0604020202020204" pitchFamily="34" charset="0"/>
              </a:rPr>
              <a:t>, clothed with many plants of many kinds, with birds singing on the bushes, with various insects flitting about, and with worms crawling through the damp earth, and to reflect that these elaborately constructed forms, so different from each other, and dependent upon each other in so complex a manner, have all been produced by laws acting around us. These laws, taken in the largest sense, being Growth with reproduction; Inheritance which is almost implied by reproduction; Variability from the indirect and direct action of the conditions of life, and from use and disuse; a Ratio of Increase so high as to lead to a Struggle for Life, and as a consequence to Natural Selection, entailing Divergence of Character and the Extinction of less improved forms. Thus, from the war of nature, from famine and death, the most exalted object which we are capable of conceiving, namely, the production of the higher animals, directly follows. There is grandeur in this view of life, with its several powers, having been originally breathed by the Creator into a few forms or into one; and that, whilst this planet has gone circling on according to the fixed law of gravity, from so simple a beginning endless forms most beautiful and most wonderful have been, and are being evolved."</a:t>
            </a:r>
            <a:endParaRPr lang="en-US" sz="1400" dirty="0"/>
          </a:p>
        </p:txBody>
      </p:sp>
    </p:spTree>
    <p:extLst>
      <p:ext uri="{BB962C8B-B14F-4D97-AF65-F5344CB8AC3E}">
        <p14:creationId xmlns:p14="http://schemas.microsoft.com/office/powerpoint/2010/main" val="2457129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BEF in global observational data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Duffy et al.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a:p>
            <a:pPr marL="0" marR="0" lvl="0" indent="0" rtl="0" hangingPunct="0">
              <a:lnSpc>
                <a:spcPct val="100000"/>
              </a:lnSpc>
              <a:spcBef>
                <a:spcPts val="0"/>
              </a:spcBef>
              <a:spcAft>
                <a:spcPts val="0"/>
              </a:spcAft>
              <a:buNone/>
              <a:tabLst/>
              <a:defRPr sz="1600"/>
            </a:pPr>
            <a:endPar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8" name="Picture 7">
            <a:extLst>
              <a:ext uri="{FF2B5EF4-FFF2-40B4-BE49-F238E27FC236}">
                <a16:creationId xmlns:a16="http://schemas.microsoft.com/office/drawing/2014/main" id="{D834FAC9-43BD-5D5A-281D-EC54114CA06F}"/>
              </a:ext>
            </a:extLst>
          </p:cNvPr>
          <p:cNvPicPr>
            <a:picLocks noChangeAspect="1"/>
          </p:cNvPicPr>
          <p:nvPr/>
        </p:nvPicPr>
        <p:blipFill>
          <a:blip r:embed="rId3"/>
          <a:stretch>
            <a:fillRect/>
          </a:stretch>
        </p:blipFill>
        <p:spPr>
          <a:xfrm>
            <a:off x="5641970" y="691415"/>
            <a:ext cx="2845082" cy="5809962"/>
          </a:xfrm>
          <a:prstGeom prst="rect">
            <a:avLst/>
          </a:prstGeom>
        </p:spPr>
      </p:pic>
      <p:pic>
        <p:nvPicPr>
          <p:cNvPr id="11" name="Picture 10">
            <a:extLst>
              <a:ext uri="{FF2B5EF4-FFF2-40B4-BE49-F238E27FC236}">
                <a16:creationId xmlns:a16="http://schemas.microsoft.com/office/drawing/2014/main" id="{0EF7AC32-9743-846D-A157-4BB24F572A83}"/>
              </a:ext>
            </a:extLst>
          </p:cNvPr>
          <p:cNvPicPr>
            <a:picLocks noChangeAspect="1"/>
          </p:cNvPicPr>
          <p:nvPr/>
        </p:nvPicPr>
        <p:blipFill>
          <a:blip r:embed="rId4"/>
          <a:stretch>
            <a:fillRect/>
          </a:stretch>
        </p:blipFill>
        <p:spPr>
          <a:xfrm>
            <a:off x="1333500" y="1110966"/>
            <a:ext cx="3948714" cy="4340528"/>
          </a:xfrm>
          <a:prstGeom prst="rect">
            <a:avLst/>
          </a:prstGeom>
        </p:spPr>
      </p:pic>
    </p:spTree>
    <p:extLst>
      <p:ext uri="{BB962C8B-B14F-4D97-AF65-F5344CB8AC3E}">
        <p14:creationId xmlns:p14="http://schemas.microsoft.com/office/powerpoint/2010/main" val="1641143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Biodiversity effects: </a:t>
            </a:r>
            <a:r>
              <a:rPr lang="en-US" b="1" dirty="0"/>
              <a:t>stability</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De Bello et al. (2021) </a:t>
            </a:r>
            <a:r>
              <a:rPr lang="en-US" sz="1600" i="1" dirty="0">
                <a:solidFill>
                  <a:srgbClr val="23373B"/>
                </a:solidFill>
                <a:latin typeface="Arial" panose="020B0604020202020204" pitchFamily="34" charset="0"/>
                <a:ea typeface="Droid Sans Fallback" pitchFamily="2"/>
                <a:cs typeface="Arial" panose="020B0604020202020204" pitchFamily="34" charset="0"/>
              </a:rPr>
              <a:t>Trends in Ecology and Evolution</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grpSp>
        <p:nvGrpSpPr>
          <p:cNvPr id="8" name="Group 7">
            <a:extLst>
              <a:ext uri="{FF2B5EF4-FFF2-40B4-BE49-F238E27FC236}">
                <a16:creationId xmlns:a16="http://schemas.microsoft.com/office/drawing/2014/main" id="{FBF74137-BF40-3E4B-471B-84E63698897F}"/>
              </a:ext>
            </a:extLst>
          </p:cNvPr>
          <p:cNvGrpSpPr/>
          <p:nvPr/>
        </p:nvGrpSpPr>
        <p:grpSpPr>
          <a:xfrm>
            <a:off x="1828800" y="1809900"/>
            <a:ext cx="7938387" cy="2962117"/>
            <a:chOff x="1760316" y="1733701"/>
            <a:chExt cx="6840759" cy="2552550"/>
          </a:xfrm>
        </p:grpSpPr>
        <p:pic>
          <p:nvPicPr>
            <p:cNvPr id="5122" name="Picture 2" descr="Figure 1">
              <a:extLst>
                <a:ext uri="{FF2B5EF4-FFF2-40B4-BE49-F238E27FC236}">
                  <a16:creationId xmlns:a16="http://schemas.microsoft.com/office/drawing/2014/main" id="{52643706-D2EE-4927-7AC2-5FAE908C08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06" r="4539" b="74330"/>
            <a:stretch/>
          </p:blipFill>
          <p:spPr bwMode="auto">
            <a:xfrm>
              <a:off x="1760316" y="1733701"/>
              <a:ext cx="6840759" cy="22477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AB3F50A-0E12-08BE-8CCC-8FA0772CCAEA}"/>
                </a:ext>
              </a:extLst>
            </p:cNvPr>
            <p:cNvSpPr/>
            <p:nvPr/>
          </p:nvSpPr>
          <p:spPr>
            <a:xfrm>
              <a:off x="2181225" y="3838576"/>
              <a:ext cx="2571750" cy="447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621962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Mechanisms: </a:t>
            </a:r>
            <a:r>
              <a:rPr lang="en-US" b="1" dirty="0"/>
              <a:t>stability</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Loreau</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Mazancourt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a:p>
            <a:pPr marL="0" marR="0" lvl="0" indent="0" rtl="0" hangingPunct="0">
              <a:lnSpc>
                <a:spcPct val="100000"/>
              </a:lnSpc>
              <a:spcBef>
                <a:spcPts val="0"/>
              </a:spcBef>
              <a:spcAft>
                <a:spcPts val="0"/>
              </a:spcAft>
              <a:buNone/>
              <a:tabLst/>
              <a:defRPr sz="1600"/>
            </a:pP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3" name="TextBox 2">
            <a:extLst>
              <a:ext uri="{FF2B5EF4-FFF2-40B4-BE49-F238E27FC236}">
                <a16:creationId xmlns:a16="http://schemas.microsoft.com/office/drawing/2014/main" id="{7C52A464-A576-2321-40CA-48DDA0ED9B18}"/>
              </a:ext>
            </a:extLst>
          </p:cNvPr>
          <p:cNvSpPr txBox="1"/>
          <p:nvPr/>
        </p:nvSpPr>
        <p:spPr>
          <a:xfrm>
            <a:off x="1455938" y="1480737"/>
            <a:ext cx="6910866" cy="1661993"/>
          </a:xfrm>
          <a:prstGeom prst="rect">
            <a:avLst/>
          </a:prstGeom>
          <a:noFill/>
        </p:spPr>
        <p:txBody>
          <a:bodyPr wrap="none" rtlCol="0">
            <a:spAutoFit/>
          </a:bodyPr>
          <a:lstStyle/>
          <a:p>
            <a:pPr>
              <a:spcAft>
                <a:spcPts val="1200"/>
              </a:spcAft>
            </a:pPr>
            <a:r>
              <a:rPr lang="en-US" dirty="0"/>
              <a:t>Three main mechanisms behind biodiversity-stability relationship :</a:t>
            </a:r>
          </a:p>
          <a:p>
            <a:pPr marL="285750" indent="-285750">
              <a:spcAft>
                <a:spcPts val="1200"/>
              </a:spcAft>
              <a:buFontTx/>
              <a:buChar char="-"/>
            </a:pPr>
            <a:r>
              <a:rPr lang="en-US" dirty="0"/>
              <a:t>Asynchrony of species responses to environmental fluctuations</a:t>
            </a:r>
          </a:p>
          <a:p>
            <a:pPr marL="285750" indent="-285750">
              <a:spcAft>
                <a:spcPts val="1200"/>
              </a:spcAft>
              <a:buFontTx/>
              <a:buChar char="-"/>
            </a:pPr>
            <a:r>
              <a:rPr lang="en-US" dirty="0"/>
              <a:t>Differences at speed at which species respond to perturbations</a:t>
            </a:r>
          </a:p>
          <a:p>
            <a:pPr marL="285750" indent="-285750">
              <a:spcAft>
                <a:spcPts val="1200"/>
              </a:spcAft>
              <a:buFontTx/>
              <a:buChar char="-"/>
            </a:pPr>
            <a:r>
              <a:rPr lang="en-US" dirty="0"/>
              <a:t>Reduction in the strength of competition</a:t>
            </a:r>
          </a:p>
        </p:txBody>
      </p:sp>
    </p:spTree>
    <p:extLst>
      <p:ext uri="{BB962C8B-B14F-4D97-AF65-F5344CB8AC3E}">
        <p14:creationId xmlns:p14="http://schemas.microsoft.com/office/powerpoint/2010/main" val="267457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Empirical support for diversity-stability</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Pennekamp</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grpSp>
        <p:nvGrpSpPr>
          <p:cNvPr id="8" name="Group 7">
            <a:extLst>
              <a:ext uri="{FF2B5EF4-FFF2-40B4-BE49-F238E27FC236}">
                <a16:creationId xmlns:a16="http://schemas.microsoft.com/office/drawing/2014/main" id="{B1E58FAE-A030-887B-2DA6-02E5CFC8530B}"/>
              </a:ext>
            </a:extLst>
          </p:cNvPr>
          <p:cNvGrpSpPr/>
          <p:nvPr/>
        </p:nvGrpSpPr>
        <p:grpSpPr>
          <a:xfrm>
            <a:off x="1386765" y="1425712"/>
            <a:ext cx="6675271" cy="3330691"/>
            <a:chOff x="4802819" y="1658559"/>
            <a:chExt cx="6675271" cy="3330691"/>
          </a:xfrm>
        </p:grpSpPr>
        <p:pic>
          <p:nvPicPr>
            <p:cNvPr id="2050" name="Picture 2" descr="figure 1">
              <a:extLst>
                <a:ext uri="{FF2B5EF4-FFF2-40B4-BE49-F238E27FC236}">
                  <a16:creationId xmlns:a16="http://schemas.microsoft.com/office/drawing/2014/main" id="{66B3E276-D1E3-964E-DCAE-67ADED1E3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173"/>
            <a:stretch/>
          </p:blipFill>
          <p:spPr bwMode="auto">
            <a:xfrm>
              <a:off x="4850108" y="1658559"/>
              <a:ext cx="6627982" cy="330249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0A3E0AD-3FA9-D238-9120-212F552CE470}"/>
                </a:ext>
              </a:extLst>
            </p:cNvPr>
            <p:cNvSpPr/>
            <p:nvPr/>
          </p:nvSpPr>
          <p:spPr>
            <a:xfrm>
              <a:off x="4802819" y="4545367"/>
              <a:ext cx="3515558" cy="4438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D515392E-00AB-AA09-ED12-C0BEDBCCFB80}"/>
              </a:ext>
            </a:extLst>
          </p:cNvPr>
          <p:cNvSpPr txBox="1"/>
          <p:nvPr/>
        </p:nvSpPr>
        <p:spPr>
          <a:xfrm>
            <a:off x="1241402" y="5103547"/>
            <a:ext cx="4019049" cy="369332"/>
          </a:xfrm>
          <a:prstGeom prst="rect">
            <a:avLst/>
          </a:prstGeom>
          <a:noFill/>
        </p:spPr>
        <p:txBody>
          <a:bodyPr wrap="none" rtlCol="0">
            <a:spAutoFit/>
          </a:bodyPr>
          <a:lstStyle/>
          <a:p>
            <a:r>
              <a:rPr lang="en-US" dirty="0"/>
              <a:t>It depends on how stability is defined!</a:t>
            </a:r>
          </a:p>
        </p:txBody>
      </p:sp>
    </p:spTree>
    <p:extLst>
      <p:ext uri="{BB962C8B-B14F-4D97-AF65-F5344CB8AC3E}">
        <p14:creationId xmlns:p14="http://schemas.microsoft.com/office/powerpoint/2010/main" val="2151704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Empirical support for BEF in natural systems – a </a:t>
            </a:r>
            <a:r>
              <a:rPr lang="en-US" dirty="0" err="1"/>
              <a:t>metaanalysis</a:t>
            </a:r>
            <a:r>
              <a:rPr lang="en-US" dirty="0"/>
              <a:t> by van der Plas (2019)</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van der Plas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 name="Picture 2" descr="Details are in the caption following the image">
            <a:extLst>
              <a:ext uri="{FF2B5EF4-FFF2-40B4-BE49-F238E27FC236}">
                <a16:creationId xmlns:a16="http://schemas.microsoft.com/office/drawing/2014/main" id="{5DB2720F-AE80-A432-6C08-7318010B9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46" y="993703"/>
            <a:ext cx="7338080" cy="4437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167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Empirical support for BEF in natural systems – a </a:t>
            </a:r>
            <a:r>
              <a:rPr lang="en-US" dirty="0" err="1"/>
              <a:t>metaanalysis</a:t>
            </a:r>
            <a:r>
              <a:rPr lang="en-US" dirty="0"/>
              <a:t> by van der Plas (2019)</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van der Plas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074" name="Picture 2">
            <a:extLst>
              <a:ext uri="{FF2B5EF4-FFF2-40B4-BE49-F238E27FC236}">
                <a16:creationId xmlns:a16="http://schemas.microsoft.com/office/drawing/2014/main" id="{0716E997-D561-0E29-EB8C-EC7820FB8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859859"/>
            <a:ext cx="6801802" cy="487131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A285AAB-7C7F-458A-ABA5-37B469B10D69}"/>
              </a:ext>
            </a:extLst>
          </p:cNvPr>
          <p:cNvSpPr/>
          <p:nvPr/>
        </p:nvSpPr>
        <p:spPr>
          <a:xfrm>
            <a:off x="1333500" y="1506458"/>
            <a:ext cx="6593493" cy="11051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8" name="Rectangle 7">
            <a:extLst>
              <a:ext uri="{FF2B5EF4-FFF2-40B4-BE49-F238E27FC236}">
                <a16:creationId xmlns:a16="http://schemas.microsoft.com/office/drawing/2014/main" id="{CAA56E9E-1366-6029-E28C-519E12E6A388}"/>
              </a:ext>
            </a:extLst>
          </p:cNvPr>
          <p:cNvSpPr/>
          <p:nvPr/>
        </p:nvSpPr>
        <p:spPr>
          <a:xfrm>
            <a:off x="1333499" y="3026762"/>
            <a:ext cx="6593493" cy="36276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
        <p:nvSpPr>
          <p:cNvPr id="10" name="TextBox 9">
            <a:extLst>
              <a:ext uri="{FF2B5EF4-FFF2-40B4-BE49-F238E27FC236}">
                <a16:creationId xmlns:a16="http://schemas.microsoft.com/office/drawing/2014/main" id="{9404582E-224C-B4B1-4AC9-A59E30808691}"/>
              </a:ext>
            </a:extLst>
          </p:cNvPr>
          <p:cNvSpPr txBox="1"/>
          <p:nvPr/>
        </p:nvSpPr>
        <p:spPr>
          <a:xfrm>
            <a:off x="7926992" y="3030067"/>
            <a:ext cx="992579" cy="369332"/>
          </a:xfrm>
          <a:prstGeom prst="rect">
            <a:avLst/>
          </a:prstGeom>
          <a:noFill/>
        </p:spPr>
        <p:txBody>
          <a:bodyPr wrap="none" rtlCol="0">
            <a:spAutoFit/>
          </a:bodyPr>
          <a:lstStyle/>
          <a:p>
            <a:r>
              <a:rPr lang="en-US" dirty="0">
                <a:solidFill>
                  <a:srgbClr val="FF0000"/>
                </a:solidFill>
              </a:rPr>
              <a:t>Stability</a:t>
            </a:r>
          </a:p>
        </p:txBody>
      </p:sp>
      <p:sp>
        <p:nvSpPr>
          <p:cNvPr id="11" name="TextBox 10">
            <a:extLst>
              <a:ext uri="{FF2B5EF4-FFF2-40B4-BE49-F238E27FC236}">
                <a16:creationId xmlns:a16="http://schemas.microsoft.com/office/drawing/2014/main" id="{C4E25315-E5AA-E602-F93D-8B1BEA8D4681}"/>
              </a:ext>
            </a:extLst>
          </p:cNvPr>
          <p:cNvSpPr txBox="1"/>
          <p:nvPr/>
        </p:nvSpPr>
        <p:spPr>
          <a:xfrm>
            <a:off x="7945964" y="1874379"/>
            <a:ext cx="1377300" cy="369332"/>
          </a:xfrm>
          <a:prstGeom prst="rect">
            <a:avLst/>
          </a:prstGeom>
          <a:noFill/>
        </p:spPr>
        <p:txBody>
          <a:bodyPr wrap="none" rtlCol="0">
            <a:spAutoFit/>
          </a:bodyPr>
          <a:lstStyle/>
          <a:p>
            <a:r>
              <a:rPr lang="en-US" dirty="0">
                <a:solidFill>
                  <a:srgbClr val="FF0000"/>
                </a:solidFill>
              </a:rPr>
              <a:t>Productivity</a:t>
            </a:r>
          </a:p>
        </p:txBody>
      </p:sp>
    </p:spTree>
    <p:extLst>
      <p:ext uri="{BB962C8B-B14F-4D97-AF65-F5344CB8AC3E}">
        <p14:creationId xmlns:p14="http://schemas.microsoft.com/office/powerpoint/2010/main" val="19535444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View on BEF has shifted </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van der Plas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2052" name="Picture 4" descr="Details are in the caption following the image">
            <a:extLst>
              <a:ext uri="{FF2B5EF4-FFF2-40B4-BE49-F238E27FC236}">
                <a16:creationId xmlns:a16="http://schemas.microsoft.com/office/drawing/2014/main" id="{F2513CC3-6A9C-5978-DCEC-4639D85E33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6836"/>
          <a:stretch/>
        </p:blipFill>
        <p:spPr bwMode="auto">
          <a:xfrm>
            <a:off x="1392705" y="1028605"/>
            <a:ext cx="3273859" cy="41749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etails are in the caption following the image">
            <a:extLst>
              <a:ext uri="{FF2B5EF4-FFF2-40B4-BE49-F238E27FC236}">
                <a16:creationId xmlns:a16="http://schemas.microsoft.com/office/drawing/2014/main" id="{361173F9-4B16-AD38-9B49-9EED1B00A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95" r="33286"/>
          <a:stretch/>
        </p:blipFill>
        <p:spPr bwMode="auto">
          <a:xfrm>
            <a:off x="4666564" y="1028605"/>
            <a:ext cx="3328679" cy="41749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etails are in the caption following the image">
            <a:extLst>
              <a:ext uri="{FF2B5EF4-FFF2-40B4-BE49-F238E27FC236}">
                <a16:creationId xmlns:a16="http://schemas.microsoft.com/office/drawing/2014/main" id="{0DE2647D-FDF2-E177-339F-D9CC37AB5D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836"/>
          <a:stretch/>
        </p:blipFill>
        <p:spPr bwMode="auto">
          <a:xfrm>
            <a:off x="8045403" y="1028605"/>
            <a:ext cx="3273859" cy="4174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0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You should know</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sp>
        <p:nvSpPr>
          <p:cNvPr id="3" name="TextBox 2">
            <a:extLst>
              <a:ext uri="{FF2B5EF4-FFF2-40B4-BE49-F238E27FC236}">
                <a16:creationId xmlns:a16="http://schemas.microsoft.com/office/drawing/2014/main" id="{EBCE27FE-EB96-B873-CDBE-54004AA486D4}"/>
              </a:ext>
            </a:extLst>
          </p:cNvPr>
          <p:cNvSpPr txBox="1"/>
          <p:nvPr/>
        </p:nvSpPr>
        <p:spPr>
          <a:xfrm>
            <a:off x="1438184" y="1455938"/>
            <a:ext cx="7741328" cy="363176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There is a prevalent (empirically and experimentally supported) positive biodiversity-</a:t>
            </a:r>
            <a:r>
              <a:rPr lang="en-US" b="1" dirty="0"/>
              <a:t>productivity</a:t>
            </a:r>
            <a:r>
              <a:rPr lang="en-US" dirty="0"/>
              <a:t> relationship</a:t>
            </a:r>
          </a:p>
          <a:p>
            <a:pPr marL="285750" indent="-285750">
              <a:spcAft>
                <a:spcPts val="1200"/>
              </a:spcAft>
              <a:buFont typeface="Arial" panose="020B0604020202020204" pitchFamily="34" charset="0"/>
              <a:buChar char="•"/>
            </a:pPr>
            <a:r>
              <a:rPr lang="en-US" dirty="0"/>
              <a:t>The main mechanisms behind it are:</a:t>
            </a:r>
          </a:p>
          <a:p>
            <a:pPr marL="742950" lvl="1" indent="-285750">
              <a:spcAft>
                <a:spcPts val="1200"/>
              </a:spcAft>
              <a:buFont typeface="Arial" panose="020B0604020202020204" pitchFamily="34" charset="0"/>
              <a:buChar char="•"/>
            </a:pPr>
            <a:r>
              <a:rPr lang="en-US" i="1" dirty="0"/>
              <a:t>Higher likelihood of having (sampling) a high-productivity species if we sample species from species pool</a:t>
            </a:r>
          </a:p>
          <a:p>
            <a:pPr marL="742950" lvl="1" indent="-285750">
              <a:spcAft>
                <a:spcPts val="1200"/>
              </a:spcAft>
              <a:buFont typeface="Arial" panose="020B0604020202020204" pitchFamily="34" charset="0"/>
              <a:buChar char="•"/>
            </a:pPr>
            <a:r>
              <a:rPr lang="en-US" i="1" dirty="0"/>
              <a:t>Complementarity effects</a:t>
            </a:r>
          </a:p>
          <a:p>
            <a:pPr marL="285750" indent="-285750">
              <a:spcAft>
                <a:spcPts val="1200"/>
              </a:spcAft>
              <a:buFont typeface="Arial" panose="020B0604020202020204" pitchFamily="34" charset="0"/>
              <a:buChar char="•"/>
            </a:pPr>
            <a:r>
              <a:rPr lang="en-US" dirty="0"/>
              <a:t>There are multiple relationships between biodiversity and </a:t>
            </a:r>
            <a:r>
              <a:rPr lang="en-US" b="1" dirty="0"/>
              <a:t>stability</a:t>
            </a:r>
            <a:r>
              <a:rPr lang="en-US" dirty="0"/>
              <a:t>, depending on how we define stability, and the whole science behind biodiversity-stability relationship is more complex</a:t>
            </a:r>
          </a:p>
          <a:p>
            <a:pPr marL="285750" indent="-285750">
              <a:spcAft>
                <a:spcPts val="1200"/>
              </a:spcAft>
              <a:buFont typeface="Arial" panose="020B0604020202020204" pitchFamily="34" charset="0"/>
              <a:buChar char="•"/>
            </a:pPr>
            <a:r>
              <a:rPr lang="en-US" dirty="0"/>
              <a:t>You should be able to name at least 1 other BEF relationship </a:t>
            </a:r>
          </a:p>
        </p:txBody>
      </p:sp>
    </p:spTree>
    <p:extLst>
      <p:ext uri="{BB962C8B-B14F-4D97-AF65-F5344CB8AC3E}">
        <p14:creationId xmlns:p14="http://schemas.microsoft.com/office/powerpoint/2010/main" val="325684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Biodiversity – a one-slide history of the concept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0EE5FB2-9D18-BC66-0732-59FC20234041}"/>
              </a:ext>
            </a:extLst>
          </p:cNvPr>
          <p:cNvSpPr txBox="1"/>
          <p:nvPr/>
        </p:nvSpPr>
        <p:spPr>
          <a:xfrm>
            <a:off x="294642" y="603382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t>
            </a:r>
            <a:r>
              <a:rPr lang="cs-CZ" sz="1600" dirty="0">
                <a:solidFill>
                  <a:srgbClr val="23373B"/>
                </a:solidFill>
                <a:latin typeface="Arial" panose="020B0604020202020204" pitchFamily="34" charset="0"/>
                <a:ea typeface="Droid Sans Fallback" pitchFamily="2"/>
                <a:cs typeface="Arial" panose="020B0604020202020204" pitchFamily="34" charset="0"/>
              </a:rPr>
              <a:t>í</a:t>
            </a:r>
            <a:r>
              <a:rPr lang="en-US" sz="1600" dirty="0" err="1">
                <a:solidFill>
                  <a:srgbClr val="23373B"/>
                </a:solidFill>
                <a:latin typeface="Arial" panose="020B0604020202020204" pitchFamily="34" charset="0"/>
                <a:ea typeface="Droid Sans Fallback" pitchFamily="2"/>
                <a:cs typeface="Arial" panose="020B0604020202020204" pitchFamily="34" charset="0"/>
              </a:rPr>
              <a:t>az</a:t>
            </a:r>
            <a:r>
              <a:rPr lang="en-US" sz="1600" dirty="0">
                <a:solidFill>
                  <a:srgbClr val="23373B"/>
                </a:solidFill>
                <a:latin typeface="Arial" panose="020B0604020202020204" pitchFamily="34" charset="0"/>
                <a:ea typeface="Droid Sans Fallback" pitchFamily="2"/>
                <a:cs typeface="Arial" panose="020B0604020202020204" pitchFamily="34" charset="0"/>
              </a:rPr>
              <a:t> &amp; </a:t>
            </a:r>
            <a:r>
              <a:rPr lang="en-US" sz="1600" dirty="0" err="1">
                <a:solidFill>
                  <a:srgbClr val="23373B"/>
                </a:solidFill>
                <a:latin typeface="Arial" panose="020B0604020202020204" pitchFamily="34" charset="0"/>
                <a:ea typeface="Droid Sans Fallback" pitchFamily="2"/>
                <a:cs typeface="Arial" panose="020B0604020202020204" pitchFamily="34" charset="0"/>
              </a:rPr>
              <a:t>Malhi</a:t>
            </a:r>
            <a:r>
              <a:rPr lang="en-US" sz="1600" dirty="0">
                <a:solidFill>
                  <a:srgbClr val="23373B"/>
                </a:solidFill>
                <a:latin typeface="Arial" panose="020B0604020202020204" pitchFamily="34" charset="0"/>
                <a:ea typeface="Droid Sans Fallback" pitchFamily="2"/>
                <a:cs typeface="Arial" panose="020B0604020202020204" pitchFamily="34" charset="0"/>
              </a:rPr>
              <a:t> (2022) </a:t>
            </a:r>
            <a:r>
              <a:rPr lang="en-US" sz="1600" i="1" dirty="0">
                <a:solidFill>
                  <a:srgbClr val="23373B"/>
                </a:solidFill>
                <a:latin typeface="Arial" panose="020B0604020202020204" pitchFamily="34" charset="0"/>
                <a:ea typeface="Droid Sans Fallback" pitchFamily="2"/>
                <a:cs typeface="Arial" panose="020B0604020202020204" pitchFamily="34" charset="0"/>
              </a:rPr>
              <a:t>Annual Review of Environment and </a:t>
            </a:r>
            <a:r>
              <a:rPr lang="en-US" sz="1600" i="1" dirty="0" err="1">
                <a:solidFill>
                  <a:srgbClr val="23373B"/>
                </a:solidFill>
                <a:latin typeface="Arial" panose="020B0604020202020204" pitchFamily="34" charset="0"/>
                <a:ea typeface="Droid Sans Fallback" pitchFamily="2"/>
                <a:cs typeface="Arial" panose="020B0604020202020204" pitchFamily="34" charset="0"/>
              </a:rPr>
              <a:t>Rsources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59D1ACDE-B517-AA81-66C3-217B9C031440}"/>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46B49A-3162-C641-B34B-1F0DE6BE5666}"/>
              </a:ext>
            </a:extLst>
          </p:cNvPr>
          <p:cNvSpPr txBox="1"/>
          <p:nvPr/>
        </p:nvSpPr>
        <p:spPr>
          <a:xfrm>
            <a:off x="1268967" y="918483"/>
            <a:ext cx="8907965" cy="6155531"/>
          </a:xfrm>
          <a:prstGeom prst="rect">
            <a:avLst/>
          </a:prstGeom>
          <a:noFill/>
        </p:spPr>
        <p:txBody>
          <a:bodyPr wrap="square" rtlCol="0">
            <a:spAutoFit/>
          </a:bodyPr>
          <a:lstStyle/>
          <a:p>
            <a:pPr>
              <a:spcAft>
                <a:spcPts val="1200"/>
              </a:spcAft>
            </a:pPr>
            <a:r>
              <a:rPr lang="en-US" sz="1600" dirty="0"/>
              <a:t>1916 – J. Arthur Harris used concept of biological diversity in natural history of US deserts</a:t>
            </a:r>
          </a:p>
          <a:p>
            <a:pPr>
              <a:spcAft>
                <a:spcPts val="1200"/>
              </a:spcAft>
            </a:pPr>
            <a:r>
              <a:rPr lang="en-US" sz="1600" dirty="0"/>
              <a:t>1980 – The term in its current meaning in T.E. Lovejoy’s book on conservation biology</a:t>
            </a:r>
          </a:p>
          <a:p>
            <a:pPr>
              <a:spcAft>
                <a:spcPts val="1200"/>
              </a:spcAft>
            </a:pPr>
            <a:r>
              <a:rPr lang="en-US" sz="1600" dirty="0"/>
              <a:t>Throughout the 80’: Folks like W.G. Rosen, E. Norse, E.O. Wilson raise the term to prominence. Also, it’s generalized to “</a:t>
            </a:r>
            <a:r>
              <a:rPr lang="en-US" sz="1600" i="1" dirty="0"/>
              <a:t>biological variability among, and also </a:t>
            </a:r>
            <a:r>
              <a:rPr lang="en-US" sz="1600" i="1" u="sng" dirty="0"/>
              <a:t>below and beyond</a:t>
            </a:r>
            <a:r>
              <a:rPr lang="en-US" sz="1600" i="1" dirty="0"/>
              <a:t>, the level of species</a:t>
            </a:r>
            <a:r>
              <a:rPr lang="en-US" sz="1600" dirty="0"/>
              <a:t>”</a:t>
            </a:r>
          </a:p>
          <a:p>
            <a:pPr>
              <a:spcAft>
                <a:spcPts val="1200"/>
              </a:spcAft>
            </a:pPr>
            <a:r>
              <a:rPr lang="en-US" sz="1600" dirty="0"/>
              <a:t>1992 – United Nations Conference of Environment and Development (the Rio summit)</a:t>
            </a:r>
          </a:p>
          <a:p>
            <a:pPr>
              <a:spcAft>
                <a:spcPts val="1200"/>
              </a:spcAft>
            </a:pPr>
            <a:r>
              <a:rPr lang="en-US" sz="1600" dirty="0"/>
              <a:t>1993 – United Nations Convention on Biological Diversity (CBD), Article 2: “</a:t>
            </a:r>
            <a:r>
              <a:rPr lang="en-US" sz="1600" i="1" dirty="0"/>
              <a:t>the variability among living organisms from all sources including, inter alia, terrestrial, marine, and the ecological complexes of which they are part: this includes diversity within species, between species, and of </a:t>
            </a:r>
            <a:r>
              <a:rPr lang="en-US" sz="1600" i="1" u="sng" dirty="0"/>
              <a:t>ecosystems</a:t>
            </a:r>
            <a:r>
              <a:rPr lang="en-US" sz="1600" dirty="0"/>
              <a:t>”</a:t>
            </a:r>
          </a:p>
          <a:p>
            <a:pPr>
              <a:spcAft>
                <a:spcPts val="1200"/>
              </a:spcAft>
            </a:pPr>
            <a:r>
              <a:rPr lang="en-US" sz="1600" dirty="0"/>
              <a:t>Current IPBES definition: “</a:t>
            </a:r>
            <a:r>
              <a:rPr lang="en-US" sz="1600" i="1" dirty="0"/>
              <a:t>The variability among living organisms from all sources including terrestrial, marine and other aquatic ecosystems and the ecological complexes of which they are part. This includes variation in </a:t>
            </a:r>
            <a:r>
              <a:rPr lang="en-US" sz="1600" i="1" u="sng" dirty="0"/>
              <a:t>genetic, phenotypic, phylogenetic, and functional </a:t>
            </a:r>
            <a:r>
              <a:rPr lang="en-US" sz="1600" i="1" dirty="0"/>
              <a:t>attributes, as well as changes in </a:t>
            </a:r>
            <a:r>
              <a:rPr lang="en-US" sz="1600" i="1" u="sng" dirty="0"/>
              <a:t>abundance and distribution over time </a:t>
            </a:r>
            <a:r>
              <a:rPr lang="en-US" sz="1600" i="1" dirty="0"/>
              <a:t>and space within and </a:t>
            </a:r>
            <a:r>
              <a:rPr lang="en-US" sz="1600" i="1" u="sng" dirty="0"/>
              <a:t>among species, biological communities, and ecosystems</a:t>
            </a:r>
            <a:r>
              <a:rPr lang="en-US" sz="1600" i="1" dirty="0"/>
              <a:t>”</a:t>
            </a:r>
          </a:p>
          <a:p>
            <a:pPr>
              <a:spcAft>
                <a:spcPts val="1200"/>
              </a:spcAft>
            </a:pPr>
            <a:r>
              <a:rPr lang="en-US" sz="1600" dirty="0"/>
              <a:t>“</a:t>
            </a:r>
            <a:r>
              <a:rPr lang="en-US" sz="1600" i="1" dirty="0"/>
              <a:t>variation of life at all levels of biological organization</a:t>
            </a:r>
            <a:r>
              <a:rPr lang="en-US" sz="1600" dirty="0"/>
              <a:t>” (Gaston &amp; Spicer 2009)</a:t>
            </a:r>
          </a:p>
          <a:p>
            <a:pPr>
              <a:spcAft>
                <a:spcPts val="1200"/>
              </a:spcAft>
            </a:pPr>
            <a:endParaRPr lang="en-US" sz="1600" i="1" dirty="0"/>
          </a:p>
          <a:p>
            <a:pPr>
              <a:spcAft>
                <a:spcPts val="1200"/>
              </a:spcAft>
            </a:pPr>
            <a:endParaRPr lang="en-US" sz="1600" dirty="0"/>
          </a:p>
          <a:p>
            <a:pPr>
              <a:spcAft>
                <a:spcPts val="1200"/>
              </a:spcAft>
            </a:pPr>
            <a:endParaRPr lang="en-US" sz="1600" dirty="0"/>
          </a:p>
        </p:txBody>
      </p:sp>
    </p:spTree>
    <p:extLst>
      <p:ext uri="{BB962C8B-B14F-4D97-AF65-F5344CB8AC3E}">
        <p14:creationId xmlns:p14="http://schemas.microsoft.com/office/powerpoint/2010/main" val="38382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diversity of </a:t>
            </a:r>
            <a:r>
              <a:rPr lang="en-US" dirty="0" err="1">
                <a:solidFill>
                  <a:schemeClr val="tx1"/>
                </a:solidFill>
              </a:rPr>
              <a:t>biodiversities</a:t>
            </a:r>
            <a:r>
              <a:rPr lang="en-US" dirty="0">
                <a:solidFill>
                  <a:schemeClr val="tx1"/>
                </a:solidFill>
              </a:rPr>
              <a:t> – biodiversity is multidimensional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6AC13F3C-ADD2-C2A8-67FA-B3E0156D4243}"/>
              </a:ext>
            </a:extLst>
          </p:cNvPr>
          <p:cNvSpPr txBox="1"/>
          <p:nvPr/>
        </p:nvSpPr>
        <p:spPr>
          <a:xfrm>
            <a:off x="1268967" y="1070883"/>
            <a:ext cx="8907965" cy="5078313"/>
          </a:xfrm>
          <a:prstGeom prst="rect">
            <a:avLst/>
          </a:prstGeom>
          <a:noFill/>
        </p:spPr>
        <p:txBody>
          <a:bodyPr wrap="square" rtlCol="0">
            <a:spAutoFit/>
          </a:bodyPr>
          <a:lstStyle/>
          <a:p>
            <a:pPr>
              <a:spcAft>
                <a:spcPts val="1200"/>
              </a:spcAft>
            </a:pPr>
            <a:r>
              <a:rPr lang="en-US" b="1" dirty="0"/>
              <a:t>Across many species</a:t>
            </a:r>
          </a:p>
          <a:p>
            <a:pPr marL="285750" indent="-285750">
              <a:spcAft>
                <a:spcPts val="1200"/>
              </a:spcAft>
              <a:buFont typeface="Arial" panose="020B0604020202020204" pitchFamily="34" charset="0"/>
              <a:buChar char="•"/>
            </a:pPr>
            <a:r>
              <a:rPr lang="en-US" b="1" dirty="0"/>
              <a:t>Taxonomic</a:t>
            </a:r>
            <a:r>
              <a:rPr lang="en-US" dirty="0"/>
              <a:t> diversity – number of species </a:t>
            </a:r>
          </a:p>
          <a:p>
            <a:pPr marL="285750" indent="-285750">
              <a:spcAft>
                <a:spcPts val="1200"/>
              </a:spcAft>
              <a:buFont typeface="Arial" panose="020B0604020202020204" pitchFamily="34" charset="0"/>
              <a:buChar char="•"/>
            </a:pPr>
            <a:r>
              <a:rPr lang="en-US" b="1" dirty="0"/>
              <a:t>Phylogenetic</a:t>
            </a:r>
            <a:r>
              <a:rPr lang="en-US" dirty="0"/>
              <a:t> diversity – diversity which incorporates phylogenetic (evolutionary) difference between species</a:t>
            </a:r>
          </a:p>
          <a:p>
            <a:pPr marL="285750" indent="-285750">
              <a:spcAft>
                <a:spcPts val="1200"/>
              </a:spcAft>
              <a:buFont typeface="Arial" panose="020B0604020202020204" pitchFamily="34" charset="0"/>
              <a:buChar char="•"/>
            </a:pPr>
            <a:r>
              <a:rPr lang="en-US" b="1" dirty="0"/>
              <a:t>Functional</a:t>
            </a:r>
            <a:r>
              <a:rPr lang="en-US" dirty="0"/>
              <a:t> diversity – range of functional traits</a:t>
            </a:r>
          </a:p>
          <a:p>
            <a:pPr>
              <a:spcAft>
                <a:spcPts val="1200"/>
              </a:spcAft>
            </a:pPr>
            <a:r>
              <a:rPr lang="en-US" b="1" dirty="0"/>
              <a:t>Within a single species</a:t>
            </a:r>
          </a:p>
          <a:p>
            <a:pPr marL="285750" indent="-285750">
              <a:spcAft>
                <a:spcPts val="1200"/>
              </a:spcAft>
              <a:buFont typeface="Arial" panose="020B0604020202020204" pitchFamily="34" charset="0"/>
              <a:buChar char="•"/>
            </a:pPr>
            <a:r>
              <a:rPr lang="en-US" b="1" dirty="0"/>
              <a:t>Genetic</a:t>
            </a:r>
            <a:r>
              <a:rPr lang="en-US" dirty="0"/>
              <a:t> diversity – number of genetic characteristics of a species (i.e. combined differences in the DNA of all individuals of a species)</a:t>
            </a:r>
          </a:p>
          <a:p>
            <a:pPr marL="285750" indent="-285750">
              <a:spcAft>
                <a:spcPts val="1200"/>
              </a:spcAft>
              <a:buFont typeface="Arial" panose="020B0604020202020204" pitchFamily="34" charset="0"/>
              <a:buChar char="•"/>
            </a:pPr>
            <a:r>
              <a:rPr lang="en-US" b="1" dirty="0"/>
              <a:t>Morphological</a:t>
            </a:r>
            <a:r>
              <a:rPr lang="en-US" dirty="0"/>
              <a:t> diversity</a:t>
            </a:r>
          </a:p>
          <a:p>
            <a:pPr marL="285750" indent="-285750">
              <a:spcAft>
                <a:spcPts val="1200"/>
              </a:spcAft>
              <a:buFont typeface="Arial" panose="020B0604020202020204" pitchFamily="34" charset="0"/>
              <a:buChar char="•"/>
            </a:pPr>
            <a:r>
              <a:rPr lang="en-US" b="1" dirty="0"/>
              <a:t>Phenotypic</a:t>
            </a:r>
            <a:r>
              <a:rPr lang="en-US" dirty="0"/>
              <a:t> plasticity - the ability of individual genotypes to produce different phenotypes when exposed to different environmental conditions</a:t>
            </a:r>
          </a:p>
          <a:p>
            <a:pPr>
              <a:spcAft>
                <a:spcPts val="1200"/>
              </a:spcAft>
            </a:pPr>
            <a:r>
              <a:rPr lang="en-US" b="1" dirty="0"/>
              <a:t>Landscape</a:t>
            </a:r>
          </a:p>
          <a:p>
            <a:pPr marL="285750" indent="-285750">
              <a:spcAft>
                <a:spcPts val="1200"/>
              </a:spcAft>
              <a:buFont typeface="Arial" panose="020B0604020202020204" pitchFamily="34" charset="0"/>
              <a:buChar char="•"/>
            </a:pPr>
            <a:r>
              <a:rPr lang="en-US" dirty="0"/>
              <a:t>Ecosystem or habitat diversity, resource diversity</a:t>
            </a:r>
          </a:p>
        </p:txBody>
      </p:sp>
    </p:spTree>
    <p:extLst>
      <p:ext uri="{BB962C8B-B14F-4D97-AF65-F5344CB8AC3E}">
        <p14:creationId xmlns:p14="http://schemas.microsoft.com/office/powerpoint/2010/main" val="13546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Closely related concepts: Heterogeneity, variability, complexity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Bar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Massada</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Proceedings of the Royal Society B</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26" name="Picture 2" descr="Figure 2.">
            <a:extLst>
              <a:ext uri="{FF2B5EF4-FFF2-40B4-BE49-F238E27FC236}">
                <a16:creationId xmlns:a16="http://schemas.microsoft.com/office/drawing/2014/main" id="{222C8CAC-F9C5-2B76-9DE7-2E67B2747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9659" y="947041"/>
            <a:ext cx="5109241" cy="479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97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Remotely sensed habitat heterogeneity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Free GIS layers on </a:t>
            </a:r>
            <a:r>
              <a:rPr lang="en-US" sz="1600" dirty="0" err="1">
                <a:solidFill>
                  <a:srgbClr val="23373B"/>
                </a:solidFill>
                <a:latin typeface="Arial" panose="020B0604020202020204" pitchFamily="34" charset="0"/>
                <a:ea typeface="Droid Sans Fallback" pitchFamily="2"/>
                <a:cs typeface="Arial" panose="020B0604020202020204" pitchFamily="34" charset="0"/>
              </a:rPr>
              <a:t>EarthEnv</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Tuanmu</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Global Ecology and Biogeography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8E25302F-245E-BAC5-3C00-DC7469098621}"/>
              </a:ext>
            </a:extLst>
          </p:cNvPr>
          <p:cNvPicPr>
            <a:picLocks noChangeAspect="1"/>
          </p:cNvPicPr>
          <p:nvPr/>
        </p:nvPicPr>
        <p:blipFill>
          <a:blip r:embed="rId3"/>
          <a:stretch>
            <a:fillRect/>
          </a:stretch>
        </p:blipFill>
        <p:spPr>
          <a:xfrm>
            <a:off x="1284726" y="865183"/>
            <a:ext cx="7731889" cy="4917057"/>
          </a:xfrm>
          <a:prstGeom prst="rect">
            <a:avLst/>
          </a:prstGeom>
        </p:spPr>
      </p:pic>
    </p:spTree>
    <p:extLst>
      <p:ext uri="{BB962C8B-B14F-4D97-AF65-F5344CB8AC3E}">
        <p14:creationId xmlns:p14="http://schemas.microsoft.com/office/powerpoint/2010/main" val="380894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Measuring biodiversity</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336203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Number of species (Taxonomic diversity) vs Phylogenetic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4161276"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Image: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Nixon (2001</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Encyclopedia of Biodiversity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descr="Phylogeny - an overview | ScienceDirect Topics">
            <a:extLst>
              <a:ext uri="{FF2B5EF4-FFF2-40B4-BE49-F238E27FC236}">
                <a16:creationId xmlns:a16="http://schemas.microsoft.com/office/drawing/2014/main" id="{CEEA465B-701E-FD75-1938-3DE81EE13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60019"/>
            <a:ext cx="3986212" cy="3349691"/>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9B46392D-3148-7EDB-74E1-085A0CC7A052}"/>
              </a:ext>
            </a:extLst>
          </p:cNvPr>
          <p:cNvGrpSpPr/>
          <p:nvPr/>
        </p:nvGrpSpPr>
        <p:grpSpPr>
          <a:xfrm>
            <a:off x="1333500" y="1521339"/>
            <a:ext cx="4010776" cy="3358122"/>
            <a:chOff x="6849729" y="1378398"/>
            <a:chExt cx="4010776" cy="3358122"/>
          </a:xfrm>
        </p:grpSpPr>
        <p:grpSp>
          <p:nvGrpSpPr>
            <p:cNvPr id="23" name="Group 22">
              <a:extLst>
                <a:ext uri="{FF2B5EF4-FFF2-40B4-BE49-F238E27FC236}">
                  <a16:creationId xmlns:a16="http://schemas.microsoft.com/office/drawing/2014/main" id="{74C08CF0-873B-DE89-042A-80D260C6ED7A}"/>
                </a:ext>
              </a:extLst>
            </p:cNvPr>
            <p:cNvGrpSpPr/>
            <p:nvPr/>
          </p:nvGrpSpPr>
          <p:grpSpPr>
            <a:xfrm>
              <a:off x="7417970" y="1548887"/>
              <a:ext cx="1800225" cy="2785812"/>
              <a:chOff x="1895475" y="1533525"/>
              <a:chExt cx="1800225" cy="2785812"/>
            </a:xfrm>
          </p:grpSpPr>
          <p:cxnSp>
            <p:nvCxnSpPr>
              <p:cNvPr id="7" name="Straight Connector 6">
                <a:extLst>
                  <a:ext uri="{FF2B5EF4-FFF2-40B4-BE49-F238E27FC236}">
                    <a16:creationId xmlns:a16="http://schemas.microsoft.com/office/drawing/2014/main" id="{7A1A1500-79BF-31C9-3579-7DA5333DB02E}"/>
                  </a:ext>
                </a:extLst>
              </p:cNvPr>
              <p:cNvCxnSpPr/>
              <p:nvPr/>
            </p:nvCxnSpPr>
            <p:spPr>
              <a:xfrm flipV="1">
                <a:off x="1895475" y="1533525"/>
                <a:ext cx="1733550" cy="5810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4D4C26-DE92-1724-D5A6-C438F650F5F9}"/>
                  </a:ext>
                </a:extLst>
              </p:cNvPr>
              <p:cNvCxnSpPr/>
              <p:nvPr/>
            </p:nvCxnSpPr>
            <p:spPr>
              <a:xfrm flipV="1">
                <a:off x="1895475" y="1990725"/>
                <a:ext cx="1733550" cy="1238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5E107DA-ACDD-4E99-054A-91C1F89AA6F4}"/>
                  </a:ext>
                </a:extLst>
              </p:cNvPr>
              <p:cNvCxnSpPr/>
              <p:nvPr/>
            </p:nvCxnSpPr>
            <p:spPr>
              <a:xfrm>
                <a:off x="1895475" y="2114550"/>
                <a:ext cx="1733550" cy="1619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1443DDC-F633-695B-E9E0-4E9D115B5043}"/>
                  </a:ext>
                </a:extLst>
              </p:cNvPr>
              <p:cNvCxnSpPr/>
              <p:nvPr/>
            </p:nvCxnSpPr>
            <p:spPr>
              <a:xfrm>
                <a:off x="1895475" y="2114550"/>
                <a:ext cx="1733550" cy="56197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B0F711-D634-BF63-3251-F72E636A81F7}"/>
                  </a:ext>
                </a:extLst>
              </p:cNvPr>
              <p:cNvCxnSpPr/>
              <p:nvPr/>
            </p:nvCxnSpPr>
            <p:spPr>
              <a:xfrm>
                <a:off x="1895475" y="2114550"/>
                <a:ext cx="1733550" cy="93176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32C74F-DA49-25FE-5D7C-80EBF3D81477}"/>
                  </a:ext>
                </a:extLst>
              </p:cNvPr>
              <p:cNvCxnSpPr/>
              <p:nvPr/>
            </p:nvCxnSpPr>
            <p:spPr>
              <a:xfrm>
                <a:off x="1895475" y="2114550"/>
                <a:ext cx="1733550" cy="131445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464199-CC5F-96C4-3FD2-9B3A2C860A70}"/>
                  </a:ext>
                </a:extLst>
              </p:cNvPr>
              <p:cNvCxnSpPr/>
              <p:nvPr/>
            </p:nvCxnSpPr>
            <p:spPr>
              <a:xfrm>
                <a:off x="1895475" y="2114550"/>
                <a:ext cx="1800225" cy="172402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855B63-38C8-0309-0F00-B30218398AE3}"/>
                  </a:ext>
                </a:extLst>
              </p:cNvPr>
              <p:cNvCxnSpPr/>
              <p:nvPr/>
            </p:nvCxnSpPr>
            <p:spPr>
              <a:xfrm>
                <a:off x="1895475" y="2099464"/>
                <a:ext cx="1733550" cy="221987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pic>
          <p:nvPicPr>
            <p:cNvPr id="25" name="Picture 2" descr="Phylogeny - an overview | ScienceDirect Topics">
              <a:extLst>
                <a:ext uri="{FF2B5EF4-FFF2-40B4-BE49-F238E27FC236}">
                  <a16:creationId xmlns:a16="http://schemas.microsoft.com/office/drawing/2014/main" id="{6635C0C1-323C-8C0D-4350-BE63717FF4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418"/>
            <a:stretch/>
          </p:blipFill>
          <p:spPr bwMode="auto">
            <a:xfrm>
              <a:off x="6849729" y="1386829"/>
              <a:ext cx="501566" cy="334969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Phylogeny - an overview | ScienceDirect Topics">
              <a:extLst>
                <a:ext uri="{FF2B5EF4-FFF2-40B4-BE49-F238E27FC236}">
                  <a16:creationId xmlns:a16="http://schemas.microsoft.com/office/drawing/2014/main" id="{2E165DD5-D5FA-9E77-736C-148196F1F8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61"/>
            <a:stretch/>
          </p:blipFill>
          <p:spPr bwMode="auto">
            <a:xfrm>
              <a:off x="9248525" y="1378398"/>
              <a:ext cx="1611980" cy="33496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E800E95F-EA91-5418-3EAA-5E74FFFCEEE7}"/>
              </a:ext>
            </a:extLst>
          </p:cNvPr>
          <p:cNvGrpSpPr/>
          <p:nvPr/>
        </p:nvGrpSpPr>
        <p:grpSpPr>
          <a:xfrm>
            <a:off x="1901741" y="1691828"/>
            <a:ext cx="1800225" cy="2814386"/>
            <a:chOff x="1901741" y="1691828"/>
            <a:chExt cx="1800225" cy="2814386"/>
          </a:xfrm>
        </p:grpSpPr>
        <p:cxnSp>
          <p:nvCxnSpPr>
            <p:cNvPr id="33" name="Straight Connector 32">
              <a:extLst>
                <a:ext uri="{FF2B5EF4-FFF2-40B4-BE49-F238E27FC236}">
                  <a16:creationId xmlns:a16="http://schemas.microsoft.com/office/drawing/2014/main" id="{792EDB77-DC88-5D70-76A3-88F60C448180}"/>
                </a:ext>
              </a:extLst>
            </p:cNvPr>
            <p:cNvCxnSpPr/>
            <p:nvPr/>
          </p:nvCxnSpPr>
          <p:spPr>
            <a:xfrm flipV="1">
              <a:off x="1901741" y="1691828"/>
              <a:ext cx="1733550" cy="581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0F9C0E-62CF-A192-C6A8-6625D13942D3}"/>
                </a:ext>
              </a:extLst>
            </p:cNvPr>
            <p:cNvCxnSpPr/>
            <p:nvPr/>
          </p:nvCxnSpPr>
          <p:spPr>
            <a:xfrm>
              <a:off x="1916906" y="2272853"/>
              <a:ext cx="1785060" cy="17240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94E304-DFAA-EFCF-7784-28563862C7CF}"/>
                </a:ext>
              </a:extLst>
            </p:cNvPr>
            <p:cNvCxnSpPr/>
            <p:nvPr/>
          </p:nvCxnSpPr>
          <p:spPr>
            <a:xfrm>
              <a:off x="1932071" y="2272853"/>
              <a:ext cx="1733550" cy="22333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4D16905-439E-74F4-632F-005925CE120C}"/>
              </a:ext>
            </a:extLst>
          </p:cNvPr>
          <p:cNvGrpSpPr/>
          <p:nvPr/>
        </p:nvGrpSpPr>
        <p:grpSpPr>
          <a:xfrm>
            <a:off x="6605337" y="1608222"/>
            <a:ext cx="1913021" cy="2867525"/>
            <a:chOff x="6605337" y="1608222"/>
            <a:chExt cx="1913021" cy="2867525"/>
          </a:xfrm>
        </p:grpSpPr>
        <p:sp>
          <p:nvSpPr>
            <p:cNvPr id="40" name="Freeform: Shape 39">
              <a:extLst>
                <a:ext uri="{FF2B5EF4-FFF2-40B4-BE49-F238E27FC236}">
                  <a16:creationId xmlns:a16="http://schemas.microsoft.com/office/drawing/2014/main" id="{F06F306B-6AA2-00DD-2F38-E4B30A4CED9F}"/>
                </a:ext>
              </a:extLst>
            </p:cNvPr>
            <p:cNvSpPr/>
            <p:nvPr/>
          </p:nvSpPr>
          <p:spPr>
            <a:xfrm>
              <a:off x="6641432" y="1608222"/>
              <a:ext cx="1720515" cy="605589"/>
            </a:xfrm>
            <a:custGeom>
              <a:avLst/>
              <a:gdLst>
                <a:gd name="connsiteX0" fmla="*/ 0 w 1720515"/>
                <a:gd name="connsiteY0" fmla="*/ 605589 h 605589"/>
                <a:gd name="connsiteX1" fmla="*/ 180473 w 1720515"/>
                <a:gd name="connsiteY1" fmla="*/ 593557 h 605589"/>
                <a:gd name="connsiteX2" fmla="*/ 252663 w 1720515"/>
                <a:gd name="connsiteY2" fmla="*/ 605589 h 605589"/>
                <a:gd name="connsiteX3" fmla="*/ 372979 w 1720515"/>
                <a:gd name="connsiteY3" fmla="*/ 593557 h 605589"/>
                <a:gd name="connsiteX4" fmla="*/ 433136 w 1720515"/>
                <a:gd name="connsiteY4" fmla="*/ 112294 h 605589"/>
                <a:gd name="connsiteX5" fmla="*/ 866273 w 1720515"/>
                <a:gd name="connsiteY5" fmla="*/ 100262 h 605589"/>
                <a:gd name="connsiteX6" fmla="*/ 986589 w 1720515"/>
                <a:gd name="connsiteY6" fmla="*/ 64167 h 605589"/>
                <a:gd name="connsiteX7" fmla="*/ 1203157 w 1720515"/>
                <a:gd name="connsiteY7" fmla="*/ 40104 h 605589"/>
                <a:gd name="connsiteX8" fmla="*/ 1275347 w 1720515"/>
                <a:gd name="connsiteY8" fmla="*/ 28073 h 605589"/>
                <a:gd name="connsiteX9" fmla="*/ 1720515 w 1720515"/>
                <a:gd name="connsiteY9" fmla="*/ 16041 h 60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0515" h="605589">
                  <a:moveTo>
                    <a:pt x="0" y="605589"/>
                  </a:moveTo>
                  <a:cubicBezTo>
                    <a:pt x="60158" y="601578"/>
                    <a:pt x="120182" y="593557"/>
                    <a:pt x="180473" y="593557"/>
                  </a:cubicBezTo>
                  <a:cubicBezTo>
                    <a:pt x="204868" y="593557"/>
                    <a:pt x="228268" y="605589"/>
                    <a:pt x="252663" y="605589"/>
                  </a:cubicBezTo>
                  <a:cubicBezTo>
                    <a:pt x="292968" y="605589"/>
                    <a:pt x="332874" y="597568"/>
                    <a:pt x="372979" y="593557"/>
                  </a:cubicBezTo>
                  <a:cubicBezTo>
                    <a:pt x="373341" y="585588"/>
                    <a:pt x="378432" y="138279"/>
                    <a:pt x="433136" y="112294"/>
                  </a:cubicBezTo>
                  <a:cubicBezTo>
                    <a:pt x="563601" y="50323"/>
                    <a:pt x="721894" y="104273"/>
                    <a:pt x="866273" y="100262"/>
                  </a:cubicBezTo>
                  <a:cubicBezTo>
                    <a:pt x="906378" y="88230"/>
                    <a:pt x="945370" y="71528"/>
                    <a:pt x="986589" y="64167"/>
                  </a:cubicBezTo>
                  <a:cubicBezTo>
                    <a:pt x="1058091" y="51399"/>
                    <a:pt x="1131084" y="49113"/>
                    <a:pt x="1203157" y="40104"/>
                  </a:cubicBezTo>
                  <a:cubicBezTo>
                    <a:pt x="1227364" y="37078"/>
                    <a:pt x="1251284" y="32083"/>
                    <a:pt x="1275347" y="28073"/>
                  </a:cubicBezTo>
                  <a:cubicBezTo>
                    <a:pt x="1440802" y="-27080"/>
                    <a:pt x="1298759" y="16041"/>
                    <a:pt x="1720515" y="160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03D96956-0440-2A86-9A42-E5B0FDF88C07}"/>
                </a:ext>
              </a:extLst>
            </p:cNvPr>
            <p:cNvSpPr/>
            <p:nvPr/>
          </p:nvSpPr>
          <p:spPr>
            <a:xfrm>
              <a:off x="6605337" y="2213617"/>
              <a:ext cx="1864895" cy="1961796"/>
            </a:xfrm>
            <a:custGeom>
              <a:avLst/>
              <a:gdLst>
                <a:gd name="connsiteX0" fmla="*/ 0 w 1864895"/>
                <a:gd name="connsiteY0" fmla="*/ 24257 h 1961796"/>
                <a:gd name="connsiteX1" fmla="*/ 300789 w 1864895"/>
                <a:gd name="connsiteY1" fmla="*/ 12225 h 1961796"/>
                <a:gd name="connsiteX2" fmla="*/ 336884 w 1864895"/>
                <a:gd name="connsiteY2" fmla="*/ 194 h 1961796"/>
                <a:gd name="connsiteX3" fmla="*/ 457200 w 1864895"/>
                <a:gd name="connsiteY3" fmla="*/ 36288 h 1961796"/>
                <a:gd name="connsiteX4" fmla="*/ 445168 w 1864895"/>
                <a:gd name="connsiteY4" fmla="*/ 288951 h 1961796"/>
                <a:gd name="connsiteX5" fmla="*/ 469231 w 1864895"/>
                <a:gd name="connsiteY5" fmla="*/ 385204 h 1961796"/>
                <a:gd name="connsiteX6" fmla="*/ 577516 w 1864895"/>
                <a:gd name="connsiteY6" fmla="*/ 409267 h 1961796"/>
                <a:gd name="connsiteX7" fmla="*/ 733926 w 1864895"/>
                <a:gd name="connsiteY7" fmla="*/ 421299 h 1961796"/>
                <a:gd name="connsiteX8" fmla="*/ 745958 w 1864895"/>
                <a:gd name="connsiteY8" fmla="*/ 806309 h 1961796"/>
                <a:gd name="connsiteX9" fmla="*/ 782052 w 1864895"/>
                <a:gd name="connsiteY9" fmla="*/ 866467 h 1961796"/>
                <a:gd name="connsiteX10" fmla="*/ 878305 w 1864895"/>
                <a:gd name="connsiteY10" fmla="*/ 842404 h 1961796"/>
                <a:gd name="connsiteX11" fmla="*/ 1010652 w 1864895"/>
                <a:gd name="connsiteY11" fmla="*/ 854436 h 1961796"/>
                <a:gd name="connsiteX12" fmla="*/ 1046747 w 1864895"/>
                <a:gd name="connsiteY12" fmla="*/ 1071004 h 1961796"/>
                <a:gd name="connsiteX13" fmla="*/ 1275347 w 1864895"/>
                <a:gd name="connsiteY13" fmla="*/ 1058972 h 1961796"/>
                <a:gd name="connsiteX14" fmla="*/ 1227221 w 1864895"/>
                <a:gd name="connsiteY14" fmla="*/ 1203351 h 1961796"/>
                <a:gd name="connsiteX15" fmla="*/ 1263316 w 1864895"/>
                <a:gd name="connsiteY15" fmla="*/ 1456015 h 1961796"/>
                <a:gd name="connsiteX16" fmla="*/ 1275347 w 1864895"/>
                <a:gd name="connsiteY16" fmla="*/ 1516172 h 1961796"/>
                <a:gd name="connsiteX17" fmla="*/ 1335505 w 1864895"/>
                <a:gd name="connsiteY17" fmla="*/ 1528204 h 1961796"/>
                <a:gd name="connsiteX18" fmla="*/ 1467852 w 1864895"/>
                <a:gd name="connsiteY18" fmla="*/ 1540236 h 1961796"/>
                <a:gd name="connsiteX19" fmla="*/ 1503947 w 1864895"/>
                <a:gd name="connsiteY19" fmla="*/ 1552267 h 1961796"/>
                <a:gd name="connsiteX20" fmla="*/ 1467852 w 1864895"/>
                <a:gd name="connsiteY20" fmla="*/ 1564299 h 1961796"/>
                <a:gd name="connsiteX21" fmla="*/ 1479884 w 1864895"/>
                <a:gd name="connsiteY21" fmla="*/ 1816962 h 1961796"/>
                <a:gd name="connsiteX22" fmla="*/ 1467852 w 1864895"/>
                <a:gd name="connsiteY22" fmla="*/ 1949309 h 1961796"/>
                <a:gd name="connsiteX23" fmla="*/ 1600200 w 1864895"/>
                <a:gd name="connsiteY23" fmla="*/ 1937278 h 1961796"/>
                <a:gd name="connsiteX24" fmla="*/ 1612231 w 1864895"/>
                <a:gd name="connsiteY24" fmla="*/ 1841025 h 1961796"/>
                <a:gd name="connsiteX25" fmla="*/ 1600200 w 1864895"/>
                <a:gd name="connsiteY25" fmla="*/ 1768836 h 1961796"/>
                <a:gd name="connsiteX26" fmla="*/ 1720516 w 1864895"/>
                <a:gd name="connsiteY26" fmla="*/ 1756804 h 1961796"/>
                <a:gd name="connsiteX27" fmla="*/ 1792705 w 1864895"/>
                <a:gd name="connsiteY27" fmla="*/ 1720709 h 1961796"/>
                <a:gd name="connsiteX28" fmla="*/ 1852863 w 1864895"/>
                <a:gd name="connsiteY28" fmla="*/ 1732741 h 1961796"/>
                <a:gd name="connsiteX29" fmla="*/ 1864895 w 1864895"/>
                <a:gd name="connsiteY29" fmla="*/ 1732741 h 196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64895" h="1961796">
                  <a:moveTo>
                    <a:pt x="0" y="24257"/>
                  </a:moveTo>
                  <a:cubicBezTo>
                    <a:pt x="100263" y="20246"/>
                    <a:pt x="200701" y="19374"/>
                    <a:pt x="300789" y="12225"/>
                  </a:cubicBezTo>
                  <a:cubicBezTo>
                    <a:pt x="313439" y="11321"/>
                    <a:pt x="324349" y="-1734"/>
                    <a:pt x="336884" y="194"/>
                  </a:cubicBezTo>
                  <a:cubicBezTo>
                    <a:pt x="378268" y="6561"/>
                    <a:pt x="417095" y="24257"/>
                    <a:pt x="457200" y="36288"/>
                  </a:cubicBezTo>
                  <a:cubicBezTo>
                    <a:pt x="453189" y="120509"/>
                    <a:pt x="452170" y="204926"/>
                    <a:pt x="445168" y="288951"/>
                  </a:cubicBezTo>
                  <a:cubicBezTo>
                    <a:pt x="441626" y="331456"/>
                    <a:pt x="397324" y="343258"/>
                    <a:pt x="469231" y="385204"/>
                  </a:cubicBezTo>
                  <a:cubicBezTo>
                    <a:pt x="501170" y="403835"/>
                    <a:pt x="540880" y="404271"/>
                    <a:pt x="577516" y="409267"/>
                  </a:cubicBezTo>
                  <a:cubicBezTo>
                    <a:pt x="629327" y="416332"/>
                    <a:pt x="681789" y="417288"/>
                    <a:pt x="733926" y="421299"/>
                  </a:cubicBezTo>
                  <a:cubicBezTo>
                    <a:pt x="737937" y="549636"/>
                    <a:pt x="732157" y="678653"/>
                    <a:pt x="745958" y="806309"/>
                  </a:cubicBezTo>
                  <a:cubicBezTo>
                    <a:pt x="748471" y="829559"/>
                    <a:pt x="759491" y="860314"/>
                    <a:pt x="782052" y="866467"/>
                  </a:cubicBezTo>
                  <a:cubicBezTo>
                    <a:pt x="813958" y="875169"/>
                    <a:pt x="846221" y="850425"/>
                    <a:pt x="878305" y="842404"/>
                  </a:cubicBezTo>
                  <a:cubicBezTo>
                    <a:pt x="922421" y="846415"/>
                    <a:pt x="974231" y="829221"/>
                    <a:pt x="1010652" y="854436"/>
                  </a:cubicBezTo>
                  <a:cubicBezTo>
                    <a:pt x="1032467" y="869539"/>
                    <a:pt x="1046080" y="1064334"/>
                    <a:pt x="1046747" y="1071004"/>
                  </a:cubicBezTo>
                  <a:cubicBezTo>
                    <a:pt x="1122947" y="1066993"/>
                    <a:pt x="1213814" y="1013848"/>
                    <a:pt x="1275347" y="1058972"/>
                  </a:cubicBezTo>
                  <a:cubicBezTo>
                    <a:pt x="1316256" y="1088972"/>
                    <a:pt x="1232108" y="1152857"/>
                    <a:pt x="1227221" y="1203351"/>
                  </a:cubicBezTo>
                  <a:cubicBezTo>
                    <a:pt x="1207165" y="1410596"/>
                    <a:pt x="1190155" y="1382854"/>
                    <a:pt x="1263316" y="1456015"/>
                  </a:cubicBezTo>
                  <a:cubicBezTo>
                    <a:pt x="1267326" y="1476067"/>
                    <a:pt x="1260887" y="1501712"/>
                    <a:pt x="1275347" y="1516172"/>
                  </a:cubicBezTo>
                  <a:cubicBezTo>
                    <a:pt x="1289807" y="1530632"/>
                    <a:pt x="1315213" y="1525667"/>
                    <a:pt x="1335505" y="1528204"/>
                  </a:cubicBezTo>
                  <a:cubicBezTo>
                    <a:pt x="1379461" y="1533699"/>
                    <a:pt x="1423736" y="1536225"/>
                    <a:pt x="1467852" y="1540236"/>
                  </a:cubicBezTo>
                  <a:cubicBezTo>
                    <a:pt x="1479884" y="1544246"/>
                    <a:pt x="1503947" y="1539585"/>
                    <a:pt x="1503947" y="1552267"/>
                  </a:cubicBezTo>
                  <a:cubicBezTo>
                    <a:pt x="1503947" y="1564950"/>
                    <a:pt x="1467852" y="1551616"/>
                    <a:pt x="1467852" y="1564299"/>
                  </a:cubicBezTo>
                  <a:cubicBezTo>
                    <a:pt x="1467852" y="1766855"/>
                    <a:pt x="1540668" y="2181668"/>
                    <a:pt x="1479884" y="1816962"/>
                  </a:cubicBezTo>
                  <a:cubicBezTo>
                    <a:pt x="1478885" y="1819960"/>
                    <a:pt x="1427038" y="1935704"/>
                    <a:pt x="1467852" y="1949309"/>
                  </a:cubicBezTo>
                  <a:cubicBezTo>
                    <a:pt x="1509877" y="1963317"/>
                    <a:pt x="1556084" y="1941288"/>
                    <a:pt x="1600200" y="1937278"/>
                  </a:cubicBezTo>
                  <a:cubicBezTo>
                    <a:pt x="1604210" y="1905194"/>
                    <a:pt x="1612231" y="1873359"/>
                    <a:pt x="1612231" y="1841025"/>
                  </a:cubicBezTo>
                  <a:cubicBezTo>
                    <a:pt x="1612231" y="1816630"/>
                    <a:pt x="1580944" y="1783813"/>
                    <a:pt x="1600200" y="1768836"/>
                  </a:cubicBezTo>
                  <a:cubicBezTo>
                    <a:pt x="1632015" y="1744091"/>
                    <a:pt x="1680411" y="1760815"/>
                    <a:pt x="1720516" y="1756804"/>
                  </a:cubicBezTo>
                  <a:cubicBezTo>
                    <a:pt x="1738765" y="1744638"/>
                    <a:pt x="1767799" y="1720709"/>
                    <a:pt x="1792705" y="1720709"/>
                  </a:cubicBezTo>
                  <a:cubicBezTo>
                    <a:pt x="1813155" y="1720709"/>
                    <a:pt x="1832691" y="1729379"/>
                    <a:pt x="1852863" y="1732741"/>
                  </a:cubicBezTo>
                  <a:cubicBezTo>
                    <a:pt x="1856819" y="1733400"/>
                    <a:pt x="1860884" y="1732741"/>
                    <a:pt x="1864895" y="173274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949753FB-545F-417D-7DA4-E03E8B035B49}"/>
                </a:ext>
              </a:extLst>
            </p:cNvPr>
            <p:cNvSpPr/>
            <p:nvPr/>
          </p:nvSpPr>
          <p:spPr>
            <a:xfrm>
              <a:off x="8193505" y="4174958"/>
              <a:ext cx="324853" cy="300789"/>
            </a:xfrm>
            <a:custGeom>
              <a:avLst/>
              <a:gdLst>
                <a:gd name="connsiteX0" fmla="*/ 0 w 324853"/>
                <a:gd name="connsiteY0" fmla="*/ 0 h 300789"/>
                <a:gd name="connsiteX1" fmla="*/ 12032 w 324853"/>
                <a:gd name="connsiteY1" fmla="*/ 120316 h 300789"/>
                <a:gd name="connsiteX2" fmla="*/ 24063 w 324853"/>
                <a:gd name="connsiteY2" fmla="*/ 288758 h 300789"/>
                <a:gd name="connsiteX3" fmla="*/ 60158 w 324853"/>
                <a:gd name="connsiteY3" fmla="*/ 300789 h 300789"/>
                <a:gd name="connsiteX4" fmla="*/ 228600 w 324853"/>
                <a:gd name="connsiteY4" fmla="*/ 288758 h 300789"/>
                <a:gd name="connsiteX5" fmla="*/ 324853 w 324853"/>
                <a:gd name="connsiteY5" fmla="*/ 276726 h 30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53" h="300789">
                  <a:moveTo>
                    <a:pt x="0" y="0"/>
                  </a:moveTo>
                  <a:cubicBezTo>
                    <a:pt x="4011" y="40105"/>
                    <a:pt x="8685" y="80150"/>
                    <a:pt x="12032" y="120316"/>
                  </a:cubicBezTo>
                  <a:cubicBezTo>
                    <a:pt x="16707" y="176412"/>
                    <a:pt x="9559" y="234368"/>
                    <a:pt x="24063" y="288758"/>
                  </a:cubicBezTo>
                  <a:cubicBezTo>
                    <a:pt x="27331" y="301012"/>
                    <a:pt x="48126" y="296779"/>
                    <a:pt x="60158" y="300789"/>
                  </a:cubicBezTo>
                  <a:cubicBezTo>
                    <a:pt x="116305" y="296779"/>
                    <a:pt x="172654" y="294974"/>
                    <a:pt x="228600" y="288758"/>
                  </a:cubicBezTo>
                  <a:cubicBezTo>
                    <a:pt x="371907" y="272835"/>
                    <a:pt x="182953" y="276726"/>
                    <a:pt x="324853" y="276726"/>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6A4867FD-E8BE-DD94-CF6C-089651D99A1E}"/>
              </a:ext>
            </a:extLst>
          </p:cNvPr>
          <p:cNvGrpSpPr/>
          <p:nvPr/>
        </p:nvGrpSpPr>
        <p:grpSpPr>
          <a:xfrm>
            <a:off x="5871912" y="4285738"/>
            <a:ext cx="1445346" cy="1764766"/>
            <a:chOff x="5871912" y="4285738"/>
            <a:chExt cx="1445346" cy="1764766"/>
          </a:xfrm>
        </p:grpSpPr>
        <p:sp>
          <p:nvSpPr>
            <p:cNvPr id="43" name="Oval 42">
              <a:extLst>
                <a:ext uri="{FF2B5EF4-FFF2-40B4-BE49-F238E27FC236}">
                  <a16:creationId xmlns:a16="http://schemas.microsoft.com/office/drawing/2014/main" id="{99ACC234-300B-53B2-DED1-7E4CC392FEC0}"/>
                </a:ext>
              </a:extLst>
            </p:cNvPr>
            <p:cNvSpPr/>
            <p:nvPr/>
          </p:nvSpPr>
          <p:spPr>
            <a:xfrm>
              <a:off x="5871912" y="4679464"/>
              <a:ext cx="1371600" cy="1371040"/>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descr="Phylogeny - an overview | ScienceDirect Topics">
              <a:extLst>
                <a:ext uri="{FF2B5EF4-FFF2-40B4-BE49-F238E27FC236}">
                  <a16:creationId xmlns:a16="http://schemas.microsoft.com/office/drawing/2014/main" id="{D38DCD1F-C4F5-22A1-53FE-F342F45B40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156" t="81234" r="14167"/>
            <a:stretch/>
          </p:blipFill>
          <p:spPr bwMode="auto">
            <a:xfrm>
              <a:off x="6000853" y="5058171"/>
              <a:ext cx="505326" cy="62859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Phylogeny - an overview | ScienceDirect Topics">
              <a:extLst>
                <a:ext uri="{FF2B5EF4-FFF2-40B4-BE49-F238E27FC236}">
                  <a16:creationId xmlns:a16="http://schemas.microsoft.com/office/drawing/2014/main" id="{BDA0898D-3935-E154-2EF4-4110F224EF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818" r="24651" b="89991"/>
            <a:stretch/>
          </p:blipFill>
          <p:spPr bwMode="auto">
            <a:xfrm>
              <a:off x="6529783" y="4789789"/>
              <a:ext cx="400762" cy="51609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Phylogeny - an overview | ScienceDirect Topics">
              <a:extLst>
                <a:ext uri="{FF2B5EF4-FFF2-40B4-BE49-F238E27FC236}">
                  <a16:creationId xmlns:a16="http://schemas.microsoft.com/office/drawing/2014/main" id="{481F7F50-7D57-C11C-DA06-CC67D0EEB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471" t="68953" r="12352" b="17839"/>
            <a:stretch/>
          </p:blipFill>
          <p:spPr bwMode="auto">
            <a:xfrm>
              <a:off x="6516290" y="5266689"/>
              <a:ext cx="565150" cy="44242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32D182A4-0AB4-F28F-9DD0-EFB34F19664D}"/>
                </a:ext>
              </a:extLst>
            </p:cNvPr>
            <p:cNvSpPr txBox="1"/>
            <p:nvPr/>
          </p:nvSpPr>
          <p:spPr>
            <a:xfrm>
              <a:off x="5965606" y="4285738"/>
              <a:ext cx="1351652" cy="369332"/>
            </a:xfrm>
            <a:prstGeom prst="rect">
              <a:avLst/>
            </a:prstGeom>
            <a:noFill/>
          </p:spPr>
          <p:txBody>
            <a:bodyPr wrap="none" rtlCol="0">
              <a:spAutoFit/>
            </a:bodyPr>
            <a:lstStyle/>
            <a:p>
              <a:r>
                <a:rPr lang="en-US" dirty="0">
                  <a:solidFill>
                    <a:srgbClr val="FF0000"/>
                  </a:solidFill>
                </a:rPr>
                <a:t>Community</a:t>
              </a:r>
            </a:p>
          </p:txBody>
        </p:sp>
      </p:grpSp>
      <p:sp>
        <p:nvSpPr>
          <p:cNvPr id="17" name="TextBox 16">
            <a:extLst>
              <a:ext uri="{FF2B5EF4-FFF2-40B4-BE49-F238E27FC236}">
                <a16:creationId xmlns:a16="http://schemas.microsoft.com/office/drawing/2014/main" id="{79DAAA1D-ED3D-96AC-D5CB-CA4036AB2076}"/>
              </a:ext>
            </a:extLst>
          </p:cNvPr>
          <p:cNvSpPr txBox="1"/>
          <p:nvPr/>
        </p:nvSpPr>
        <p:spPr>
          <a:xfrm>
            <a:off x="7839290" y="898554"/>
            <a:ext cx="1261884" cy="369332"/>
          </a:xfrm>
          <a:prstGeom prst="rect">
            <a:avLst/>
          </a:prstGeom>
          <a:noFill/>
        </p:spPr>
        <p:txBody>
          <a:bodyPr wrap="none" rtlCol="0">
            <a:spAutoFit/>
          </a:bodyPr>
          <a:lstStyle/>
          <a:p>
            <a:r>
              <a:rPr lang="en-US" dirty="0"/>
              <a:t>Phylogeny</a:t>
            </a:r>
          </a:p>
        </p:txBody>
      </p:sp>
    </p:spTree>
    <p:extLst>
      <p:ext uri="{BB962C8B-B14F-4D97-AF65-F5344CB8AC3E}">
        <p14:creationId xmlns:p14="http://schemas.microsoft.com/office/powerpoint/2010/main" val="98852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8720</TotalTime>
  <Words>3742</Words>
  <Application>Microsoft Office PowerPoint</Application>
  <PresentationFormat>Widescreen</PresentationFormat>
  <Paragraphs>437</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Cambria Math</vt:lpstr>
      <vt:lpstr>Times New Roman</vt:lpstr>
      <vt:lpstr>Office Theme</vt:lpstr>
      <vt:lpstr>Biodiversity I – intro, definitions, and why it matters</vt:lpstr>
      <vt:lpstr>History, general concepts, definitions</vt:lpstr>
      <vt:lpstr>Biodivesity – a one-slide history of the concept</vt:lpstr>
      <vt:lpstr>Biodiversity – a one-slide history of the concept</vt:lpstr>
      <vt:lpstr>The diversity of biodiversities – biodiversity is multidimensional</vt:lpstr>
      <vt:lpstr>Closely related concepts: Heterogeneity, variability, complexity</vt:lpstr>
      <vt:lpstr>Remotely sensed habitat heterogeneity</vt:lpstr>
      <vt:lpstr>Measuring biodiversity</vt:lpstr>
      <vt:lpstr>Number of species (Taxonomic diversity) vs Phylogenetic diversity</vt:lpstr>
      <vt:lpstr>Faith’s phylogenetic diversity (PD)</vt:lpstr>
      <vt:lpstr>Functional diversity (FD)</vt:lpstr>
      <vt:lpstr>Note: Taxonomic, phylogenetic, and functional diversity are correlated</vt:lpstr>
      <vt:lpstr>Global patterns of diversity of birds and mamals</vt:lpstr>
      <vt:lpstr>Incidence vs abundance-based diversity</vt:lpstr>
      <vt:lpstr>Species-abundance distribution</vt:lpstr>
      <vt:lpstr>Abundance-based indices of diversity</vt:lpstr>
      <vt:lpstr>Evenness</vt:lpstr>
      <vt:lpstr>Evenness</vt:lpstr>
      <vt:lpstr>Evenness</vt:lpstr>
      <vt:lpstr>Alpha, beta, and gamma diversity</vt:lpstr>
      <vt:lpstr>Similarity (or dissimilarity) – more than 80 indices for binary data</vt:lpstr>
      <vt:lpstr>Species pools, dark diversity</vt:lpstr>
      <vt:lpstr>You should know</vt:lpstr>
      <vt:lpstr>Why biodiversity matters</vt:lpstr>
      <vt:lpstr>Two views on why biodiversity matters</vt:lpstr>
      <vt:lpstr>Biodiversity-ecosystem function (BEF): productivity </vt:lpstr>
      <vt:lpstr>Biodiversity-ecosystem function (BEF): stability </vt:lpstr>
      <vt:lpstr>Mechanisms behind the diversity-productivity relationship: Biodiversity effects</vt:lpstr>
      <vt:lpstr>BEF in Chinese subtropical forest experiment</vt:lpstr>
      <vt:lpstr>BEF in global observational data</vt:lpstr>
      <vt:lpstr>Biodiversity effects: stability</vt:lpstr>
      <vt:lpstr>Mechanisms: stability</vt:lpstr>
      <vt:lpstr>Empirical support for diversity-stability</vt:lpstr>
      <vt:lpstr>Empirical support for BEF in natural systems – a metaanalysis by van der Plas (2019)</vt:lpstr>
      <vt:lpstr>Empirical support for BEF in natural systems – a metaanalysis by van der Plas (2019)</vt:lpstr>
      <vt:lpstr>View on BEF has shifted </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578</cp:revision>
  <cp:lastPrinted>2022-01-20T14:55:36Z</cp:lastPrinted>
  <dcterms:created xsi:type="dcterms:W3CDTF">2021-11-22T08:31:33Z</dcterms:created>
  <dcterms:modified xsi:type="dcterms:W3CDTF">2023-10-30T09:15:43Z</dcterms:modified>
</cp:coreProperties>
</file>